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6"/>
  </p:notesMasterIdLst>
  <p:sldIdLst>
    <p:sldId id="256" r:id="rId2"/>
    <p:sldId id="376" r:id="rId3"/>
    <p:sldId id="257" r:id="rId4"/>
    <p:sldId id="370" r:id="rId5"/>
    <p:sldId id="329" r:id="rId6"/>
    <p:sldId id="374" r:id="rId7"/>
    <p:sldId id="331" r:id="rId8"/>
    <p:sldId id="372" r:id="rId9"/>
    <p:sldId id="373" r:id="rId10"/>
    <p:sldId id="328" r:id="rId11"/>
    <p:sldId id="296" r:id="rId12"/>
    <p:sldId id="312" r:id="rId13"/>
    <p:sldId id="375" r:id="rId14"/>
    <p:sldId id="332" r:id="rId15"/>
    <p:sldId id="333" r:id="rId16"/>
    <p:sldId id="334" r:id="rId17"/>
    <p:sldId id="366" r:id="rId18"/>
    <p:sldId id="336" r:id="rId19"/>
    <p:sldId id="275" r:id="rId20"/>
    <p:sldId id="276" r:id="rId21"/>
    <p:sldId id="315" r:id="rId22"/>
    <p:sldId id="339" r:id="rId23"/>
    <p:sldId id="347" r:id="rId24"/>
    <p:sldId id="348" r:id="rId25"/>
    <p:sldId id="349" r:id="rId26"/>
    <p:sldId id="350" r:id="rId27"/>
    <p:sldId id="351" r:id="rId28"/>
    <p:sldId id="367" r:id="rId29"/>
    <p:sldId id="368" r:id="rId30"/>
    <p:sldId id="369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5" r:id="rId43"/>
    <p:sldId id="298" r:id="rId44"/>
    <p:sldId id="29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717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1" autoAdjust="0"/>
  </p:normalViewPr>
  <p:slideViewPr>
    <p:cSldViewPr>
      <p:cViewPr varScale="1">
        <p:scale>
          <a:sx n="87" d="100"/>
          <a:sy n="87" d="100"/>
        </p:scale>
        <p:origin x="133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8208CE-DB0A-4302-A6AF-6826D429985D}" type="doc">
      <dgm:prSet loTypeId="urn:microsoft.com/office/officeart/2005/8/layout/vList2" loCatId="list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pPr rtl="1"/>
          <a:endParaRPr lang="fa-IR"/>
        </a:p>
      </dgm:t>
    </dgm:pt>
    <dgm:pt modelId="{3A8CC1F3-44A8-443D-9340-54124A3BA296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rtl="1"/>
          <a:r>
            <a:rPr lang="en-US" b="1" i="0" cap="none" spc="0" dirty="0" smtClean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rPr>
            <a:t>Compressions</a:t>
          </a:r>
          <a:endParaRPr lang="fa-IR" b="1" cap="none" spc="0" dirty="0">
            <a:ln w="11430"/>
            <a:solidFill>
              <a:srgbClr val="FF3399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+mj-lt"/>
          </a:endParaRPr>
        </a:p>
      </dgm:t>
    </dgm:pt>
    <dgm:pt modelId="{D16372B8-35BB-4B4B-82AB-D2061B35D0EC}" type="parTrans" cxnId="{26C77145-4F4A-438A-BA08-914C5F5FD291}">
      <dgm:prSet/>
      <dgm:spPr/>
      <dgm:t>
        <a:bodyPr/>
        <a:lstStyle/>
        <a:p>
          <a:pPr rtl="1"/>
          <a:endParaRPr lang="fa-IR"/>
        </a:p>
      </dgm:t>
    </dgm:pt>
    <dgm:pt modelId="{6C2254BF-3E97-4D90-A986-A786175B2669}" type="sibTrans" cxnId="{26C77145-4F4A-438A-BA08-914C5F5FD291}">
      <dgm:prSet/>
      <dgm:spPr/>
      <dgm:t>
        <a:bodyPr/>
        <a:lstStyle/>
        <a:p>
          <a:pPr rtl="1"/>
          <a:endParaRPr lang="fa-IR"/>
        </a:p>
      </dgm:t>
    </dgm:pt>
    <dgm:pt modelId="{6E9B5F00-A4B8-40BC-9D23-D8371B9843FD}" type="pres">
      <dgm:prSet presAssocID="{8B8208CE-DB0A-4302-A6AF-6826D42998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22DF95FE-10FB-465B-B9BF-9CB9D84DAD0A}" type="pres">
      <dgm:prSet presAssocID="{3A8CC1F3-44A8-443D-9340-54124A3BA296}" presName="parentText" presStyleLbl="node1" presStyleIdx="0" presStyleCnt="1" custLinFactNeighborX="-1923" custLinFactNeighborY="83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A6969520-9795-4C87-BDCB-CBBAB8B735E6}" type="presOf" srcId="{8B8208CE-DB0A-4302-A6AF-6826D429985D}" destId="{6E9B5F00-A4B8-40BC-9D23-D8371B9843FD}" srcOrd="0" destOrd="0" presId="urn:microsoft.com/office/officeart/2005/8/layout/vList2"/>
    <dgm:cxn modelId="{9CD01338-7D05-4ADA-8B85-520FA9302D38}" type="presOf" srcId="{3A8CC1F3-44A8-443D-9340-54124A3BA296}" destId="{22DF95FE-10FB-465B-B9BF-9CB9D84DAD0A}" srcOrd="0" destOrd="0" presId="urn:microsoft.com/office/officeart/2005/8/layout/vList2"/>
    <dgm:cxn modelId="{26C77145-4F4A-438A-BA08-914C5F5FD291}" srcId="{8B8208CE-DB0A-4302-A6AF-6826D429985D}" destId="{3A8CC1F3-44A8-443D-9340-54124A3BA296}" srcOrd="0" destOrd="0" parTransId="{D16372B8-35BB-4B4B-82AB-D2061B35D0EC}" sibTransId="{6C2254BF-3E97-4D90-A986-A786175B2669}"/>
    <dgm:cxn modelId="{B9B71E4B-A54F-4550-8482-8DAB6EAF1AEE}" type="presParOf" srcId="{6E9B5F00-A4B8-40BC-9D23-D8371B9843FD}" destId="{22DF95FE-10FB-465B-B9BF-9CB9D84DAD0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675DB2-8B3F-4061-8A74-47FF7CFE3556}" type="doc">
      <dgm:prSet loTypeId="urn:microsoft.com/office/officeart/2005/8/layout/vList2" loCatId="list" qsTypeId="urn:microsoft.com/office/officeart/2009/2/quickstyle/3d8" qsCatId="3D" csTypeId="urn:microsoft.com/office/officeart/2005/8/colors/accent6_5" csCatId="accent6" phldr="1"/>
      <dgm:spPr>
        <a:scene3d>
          <a:camera prst="orthographicFront" zoom="82000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pPr rtl="1"/>
          <a:endParaRPr lang="fa-IR"/>
        </a:p>
      </dgm:t>
    </dgm:pt>
    <dgm:pt modelId="{E846729F-7C68-468B-B3C2-5217C7D7EA49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bg1"/>
          </a:solidFill>
        </a:ln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algn="ctr" rtl="1"/>
          <a:r>
            <a:rPr lang="en-US" sz="4400" b="1" i="0" cap="none" spc="0" dirty="0" smtClean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ASYSTOLE</a:t>
          </a:r>
          <a:endParaRPr lang="fa-IR" sz="4400" b="1" cap="none" spc="0" dirty="0">
            <a:ln w="11430"/>
            <a:solidFill>
              <a:srgbClr val="FF3399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F34F8119-3706-475F-9359-C5CF0D59DFB7}" type="parTrans" cxnId="{1072D2F7-BF5A-4C88-A68B-6FC6949804EC}">
      <dgm:prSet/>
      <dgm:spPr/>
      <dgm:t>
        <a:bodyPr/>
        <a:lstStyle/>
        <a:p>
          <a:pPr rtl="1"/>
          <a:endParaRPr lang="fa-IR"/>
        </a:p>
      </dgm:t>
    </dgm:pt>
    <dgm:pt modelId="{6653A3F4-8042-4DAB-AA6F-19A2B6B61641}" type="sibTrans" cxnId="{1072D2F7-BF5A-4C88-A68B-6FC6949804EC}">
      <dgm:prSet/>
      <dgm:spPr/>
      <dgm:t>
        <a:bodyPr/>
        <a:lstStyle/>
        <a:p>
          <a:pPr rtl="1"/>
          <a:endParaRPr lang="fa-IR"/>
        </a:p>
      </dgm:t>
    </dgm:pt>
    <dgm:pt modelId="{A582E24D-04ED-43E5-A81E-20A295C7DC5D}" type="pres">
      <dgm:prSet presAssocID="{FB675DB2-8B3F-4061-8A74-47FF7CFE35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B4C51DC9-2197-45B0-87F2-B512AAF12B67}" type="pres">
      <dgm:prSet presAssocID="{E846729F-7C68-468B-B3C2-5217C7D7EA49}" presName="parentText" presStyleLbl="node1" presStyleIdx="0" presStyleCnt="1" custLinFactNeighborX="715" custLinFactNeighborY="448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1072D2F7-BF5A-4C88-A68B-6FC6949804EC}" srcId="{FB675DB2-8B3F-4061-8A74-47FF7CFE3556}" destId="{E846729F-7C68-468B-B3C2-5217C7D7EA49}" srcOrd="0" destOrd="0" parTransId="{F34F8119-3706-475F-9359-C5CF0D59DFB7}" sibTransId="{6653A3F4-8042-4DAB-AA6F-19A2B6B61641}"/>
    <dgm:cxn modelId="{8A0E11FA-F3BF-46AB-BEC0-A434BF92D9CA}" type="presOf" srcId="{FB675DB2-8B3F-4061-8A74-47FF7CFE3556}" destId="{A582E24D-04ED-43E5-A81E-20A295C7DC5D}" srcOrd="0" destOrd="0" presId="urn:microsoft.com/office/officeart/2005/8/layout/vList2"/>
    <dgm:cxn modelId="{25C175E8-1BBD-4733-8C98-D33E4198BDDD}" type="presOf" srcId="{E846729F-7C68-468B-B3C2-5217C7D7EA49}" destId="{B4C51DC9-2197-45B0-87F2-B512AAF12B67}" srcOrd="0" destOrd="0" presId="urn:microsoft.com/office/officeart/2005/8/layout/vList2"/>
    <dgm:cxn modelId="{5867F73E-0271-45BE-9A73-70E747BDD556}" type="presParOf" srcId="{A582E24D-04ED-43E5-A81E-20A295C7DC5D}" destId="{B4C51DC9-2197-45B0-87F2-B512AAF12B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D6E04-EE28-4F25-A622-F3C36870EAA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A79E7-9EF4-4CB1-AE95-5FFDF1571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ارتباط در یک حلقه بسته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ارتباط در قالب یک حلقه بسته هم برای رهبر و هم اعضای تیم مفید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می‌باشد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برای اجرای این شیوه رهبر و اعضای تیم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می‌بایست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کارهای زیر را انجام دهند: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رهبر تیم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رهبر در زمان ارائه دستورات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هرکدام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از اعضای تیم را که مخاطب هستند، به اسم صدا می زند و با وی تماس چشمی برقرار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می‌کند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رهبر فقط زمانی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وظیفه‌ی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جدیدی را به یک فرد تیم محول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می‌کند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که مطمئن باشد، وی دستورات را متوجه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می‌شود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اعضای تیم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پس از محول شدن هر وظیفه از طرف رهبر تیم، با تایید کلامی رهبر را از درک خود مطمئن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می‌کند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وقتی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وظیفه‌ای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را به اتمام رساند، به رهبر تیم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می‌گوید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پیام‌های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شفاف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رهبر و اعضای تیم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می‌بایست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صحبت‌هایشان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را شفاف بیان کنند. برای جلوگیری از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سوءبرداشت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می‌بایست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از بیانی دقیق و واضح استفاده شود. سخن گفتن با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تون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صدای قاطع اما آرام و مطمئن باعث جلب توجه و تمرکز تمام اعضای تیم خواهد شد.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احترام متقابل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تمام اعضای تیم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می‌بایست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بدون در نظر گرفتن سطح سواد و مهارت، نسبت به سایر اعضاء رفتاری محترمانه و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حرفه‌ای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را در پیش گیرند. معمولاً احساسات افراد در حین عملیات احیاء تحریک شده و شدت هیجانات ظاهر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می‌شوند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از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این‌رو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ضروری است که رهبر تیم با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تون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صدای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کنترل‌شده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به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شیوه‌ای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دوستانه با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اعضاء‌صحبت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کند و از فریاد کشیدن بر سر سایر اعضاء یا رفتار پرخاشگرانه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اکیداً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خودداری کند.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گفتگوی انتقادی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گفتگوی انتقادی وقایع هم در طی عملیات احیاء و هم بعد از آن بخش مهمی از هر عملیات احیاء محسوب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می‌شود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این بحث و گفتگو فرصتی است برای تبادل اطلاعات و مشخص شدن چرایی انجام برخی اقدامات برای اعضای تیم. همچنین چنین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بحث‌هایی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باعث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می‌شود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تا اعضای تیم عملکرد خود را بهبود دهند. علاوه بر این به تشخیص نقاط ضعف و قوت هر سیستم کمک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می‌کنند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اجرای این گزارش انتقادی حتی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می‌تواند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شانس  پیامد بهتر بیماران ایست قلبی را افزایش دهد.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/>
            <a:endParaRPr lang="en-US" dirty="0" smtClean="0"/>
          </a:p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5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3.emf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emf"/><Relationship Id="rId4" Type="http://schemas.openxmlformats.org/officeDocument/2006/relationships/package" Target="../embeddings/Microsoft_Word_Document11.docx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09"/>
            <a:ext cx="9144000" cy="6853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71" y="1600200"/>
            <a:ext cx="6286500" cy="3143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5" r="17565"/>
          <a:stretch/>
        </p:blipFill>
        <p:spPr>
          <a:xfrm>
            <a:off x="7822813" y="304801"/>
            <a:ext cx="940187" cy="928434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521451" y="762000"/>
            <a:ext cx="5989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dirty="0" smtClean="0">
                <a:solidFill>
                  <a:srgbClr val="FF0000"/>
                </a:solidFill>
                <a:cs typeface="2  Titr" panose="00000700000000000000" pitchFamily="2" charset="-78"/>
              </a:rPr>
              <a:t>بیمارستان تخصصی و فوق تخصصی شهید آیت الله صدوقی اصفهان</a:t>
            </a:r>
            <a:endParaRPr lang="en-US" sz="2000" dirty="0"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1263" y="4114800"/>
            <a:ext cx="6561412" cy="23044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5000" b="1" dirty="0">
                <a:ln w="11430"/>
                <a:solidFill>
                  <a:schemeClr val="bg1"/>
                </a:solidFill>
              </a:rPr>
              <a:t> </a:t>
            </a:r>
            <a:r>
              <a:rPr lang="fa-IR" sz="5000" b="1" dirty="0">
                <a:ln w="11430"/>
                <a:solidFill>
                  <a:schemeClr val="bg1"/>
                </a:solidFill>
                <a:cs typeface="B Titr" panose="00000700000000000000" pitchFamily="2" charset="-78"/>
              </a:rPr>
              <a:t>احیای قلبی- ریوی </a:t>
            </a:r>
            <a:r>
              <a:rPr lang="fa-IR" sz="5000" b="1" dirty="0" smtClean="0">
                <a:ln w="11430"/>
                <a:solidFill>
                  <a:schemeClr val="bg1"/>
                </a:solidFill>
                <a:cs typeface="B Titr" panose="00000700000000000000" pitchFamily="2" charset="-78"/>
              </a:rPr>
              <a:t>پیشرفته</a:t>
            </a:r>
          </a:p>
          <a:p>
            <a:pPr algn="ctr" rtl="1">
              <a:lnSpc>
                <a:spcPct val="150000"/>
              </a:lnSpc>
            </a:pPr>
            <a:r>
              <a:rPr lang="fa-IR" sz="5000" b="1" dirty="0" smtClean="0">
                <a:ln w="11430"/>
                <a:solidFill>
                  <a:schemeClr val="bg1"/>
                </a:solidFill>
                <a:cs typeface="B Titr" panose="00000700000000000000" pitchFamily="2" charset="-78"/>
              </a:rPr>
              <a:t>2020</a:t>
            </a:r>
            <a:endParaRPr lang="en-US" sz="5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398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علت های شایع ایست قلبی</a:t>
            </a:r>
            <a:endParaRPr lang="fa-IR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89120"/>
          </a:xfrm>
        </p:spPr>
        <p:txBody>
          <a:bodyPr/>
          <a:lstStyle/>
          <a:p>
            <a:pPr marL="571500" indent="-457200">
              <a:lnSpc>
                <a:spcPct val="15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مشکلات قلبی و عروقی</a:t>
            </a:r>
          </a:p>
          <a:p>
            <a:pPr marL="571500" indent="-457200">
              <a:lnSpc>
                <a:spcPct val="15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مشکلات ریوی</a:t>
            </a:r>
          </a:p>
          <a:p>
            <a:pPr marL="571500" indent="-457200">
              <a:lnSpc>
                <a:spcPct val="15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اختلالات الکترولیتی و متابولیکی </a:t>
            </a:r>
            <a:r>
              <a:rPr lang="fa-IR" b="1" dirty="0" smtClean="0">
                <a:cs typeface="B Nazanin" panose="00000400000000000000" pitchFamily="2" charset="-78"/>
              </a:rPr>
              <a:t>(هایپو و هایپرکالمی،هایپو و هایپرمنیزیمی)</a:t>
            </a:r>
          </a:p>
          <a:p>
            <a:pPr marL="571500" indent="-457200">
              <a:lnSpc>
                <a:spcPct val="15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سایر علل </a:t>
            </a:r>
            <a:r>
              <a:rPr lang="fa-IR" b="1" dirty="0" smtClean="0">
                <a:cs typeface="B Nazanin" panose="00000400000000000000" pitchFamily="2" charset="-78"/>
              </a:rPr>
              <a:t>(تروماهای شدید سر،مسمومیت ها،غرق شدگی،خفگی ها،سوختگی های شدید،برق گرفتگی و....)</a:t>
            </a:r>
            <a:endParaRPr lang="fa-IR" b="1" dirty="0">
              <a:cs typeface="B Nazanin" panose="00000400000000000000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2236787" y="3513138"/>
            <a:ext cx="2706688" cy="2706688"/>
          </a:xfrm>
          <a:prstGeom prst="ellipse">
            <a:avLst/>
          </a:prstGeom>
          <a:solidFill>
            <a:srgbClr val="FFFF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a-IR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3575050" y="2286000"/>
            <a:ext cx="1138238" cy="2668588"/>
          </a:xfrm>
          <a:custGeom>
            <a:avLst/>
            <a:gdLst>
              <a:gd name="T0" fmla="*/ 0 w 424"/>
              <a:gd name="T1" fmla="*/ 2147483647 h 994"/>
              <a:gd name="T2" fmla="*/ 0 w 424"/>
              <a:gd name="T3" fmla="*/ 0 h 994"/>
              <a:gd name="T4" fmla="*/ 2147483647 w 424"/>
              <a:gd name="T5" fmla="*/ 2147483647 h 994"/>
              <a:gd name="T6" fmla="*/ 2147483647 w 424"/>
              <a:gd name="T7" fmla="*/ 2147483647 h 994"/>
              <a:gd name="T8" fmla="*/ 2147483647 w 424"/>
              <a:gd name="T9" fmla="*/ 2147483647 h 994"/>
              <a:gd name="T10" fmla="*/ 2147483647 w 424"/>
              <a:gd name="T11" fmla="*/ 2147483647 h 994"/>
              <a:gd name="T12" fmla="*/ 2147483647 w 424"/>
              <a:gd name="T13" fmla="*/ 2147483647 h 994"/>
              <a:gd name="T14" fmla="*/ 2147483647 w 424"/>
              <a:gd name="T15" fmla="*/ 2147483647 h 994"/>
              <a:gd name="T16" fmla="*/ 2147483647 w 424"/>
              <a:gd name="T17" fmla="*/ 2147483647 h 994"/>
              <a:gd name="T18" fmla="*/ 0 w 424"/>
              <a:gd name="T19" fmla="*/ 2147483647 h 994"/>
              <a:gd name="T20" fmla="*/ 0 w 424"/>
              <a:gd name="T21" fmla="*/ 2147483647 h 9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4"/>
              <a:gd name="T34" fmla="*/ 0 h 994"/>
              <a:gd name="T35" fmla="*/ 424 w 424"/>
              <a:gd name="T36" fmla="*/ 994 h 99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4" h="994">
                <a:moveTo>
                  <a:pt x="0" y="966"/>
                </a:moveTo>
                <a:lnTo>
                  <a:pt x="0" y="0"/>
                </a:lnTo>
                <a:lnTo>
                  <a:pt x="82" y="2"/>
                </a:lnTo>
                <a:lnTo>
                  <a:pt x="130" y="6"/>
                </a:lnTo>
                <a:lnTo>
                  <a:pt x="236" y="24"/>
                </a:lnTo>
                <a:lnTo>
                  <a:pt x="282" y="34"/>
                </a:lnTo>
                <a:lnTo>
                  <a:pt x="352" y="56"/>
                </a:lnTo>
                <a:lnTo>
                  <a:pt x="424" y="84"/>
                </a:lnTo>
                <a:lnTo>
                  <a:pt x="4" y="994"/>
                </a:lnTo>
                <a:lnTo>
                  <a:pt x="0" y="820"/>
                </a:lnTo>
                <a:lnTo>
                  <a:pt x="0" y="712"/>
                </a:lnTo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3581400" y="2514600"/>
            <a:ext cx="1728788" cy="2438400"/>
          </a:xfrm>
          <a:custGeom>
            <a:avLst/>
            <a:gdLst>
              <a:gd name="T0" fmla="*/ 0 w 644"/>
              <a:gd name="T1" fmla="*/ 2147483647 h 908"/>
              <a:gd name="T2" fmla="*/ 2147483647 w 644"/>
              <a:gd name="T3" fmla="*/ 0 h 908"/>
              <a:gd name="T4" fmla="*/ 2147483647 w 644"/>
              <a:gd name="T5" fmla="*/ 2147483647 h 908"/>
              <a:gd name="T6" fmla="*/ 2147483647 w 644"/>
              <a:gd name="T7" fmla="*/ 2147483647 h 908"/>
              <a:gd name="T8" fmla="*/ 2147483647 w 644"/>
              <a:gd name="T9" fmla="*/ 2147483647 h 908"/>
              <a:gd name="T10" fmla="*/ 2147483647 w 644"/>
              <a:gd name="T11" fmla="*/ 2147483647 h 908"/>
              <a:gd name="T12" fmla="*/ 2147483647 w 644"/>
              <a:gd name="T13" fmla="*/ 2147483647 h 908"/>
              <a:gd name="T14" fmla="*/ 2147483647 w 644"/>
              <a:gd name="T15" fmla="*/ 2147483647 h 908"/>
              <a:gd name="T16" fmla="*/ 2147483647 w 644"/>
              <a:gd name="T17" fmla="*/ 2147483647 h 908"/>
              <a:gd name="T18" fmla="*/ 0 w 644"/>
              <a:gd name="T19" fmla="*/ 2147483647 h 9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4"/>
              <a:gd name="T31" fmla="*/ 0 h 908"/>
              <a:gd name="T32" fmla="*/ 644 w 644"/>
              <a:gd name="T33" fmla="*/ 908 h 90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4" h="908">
                <a:moveTo>
                  <a:pt x="0" y="908"/>
                </a:moveTo>
                <a:lnTo>
                  <a:pt x="424" y="0"/>
                </a:lnTo>
                <a:lnTo>
                  <a:pt x="464" y="16"/>
                </a:lnTo>
                <a:lnTo>
                  <a:pt x="520" y="46"/>
                </a:lnTo>
                <a:lnTo>
                  <a:pt x="556" y="68"/>
                </a:lnTo>
                <a:lnTo>
                  <a:pt x="580" y="82"/>
                </a:lnTo>
                <a:lnTo>
                  <a:pt x="612" y="104"/>
                </a:lnTo>
                <a:lnTo>
                  <a:pt x="644" y="124"/>
                </a:lnTo>
                <a:lnTo>
                  <a:pt x="530" y="262"/>
                </a:lnTo>
                <a:lnTo>
                  <a:pt x="0" y="908"/>
                </a:lnTo>
                <a:close/>
              </a:path>
            </a:pathLst>
          </a:custGeom>
          <a:solidFill>
            <a:srgbClr val="FFA5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3586163" y="2846388"/>
            <a:ext cx="2332037" cy="2092325"/>
          </a:xfrm>
          <a:custGeom>
            <a:avLst/>
            <a:gdLst>
              <a:gd name="T0" fmla="*/ 0 w 1469"/>
              <a:gd name="T1" fmla="*/ 2147483647 h 1318"/>
              <a:gd name="T2" fmla="*/ 2147483647 w 1469"/>
              <a:gd name="T3" fmla="*/ 0 h 1318"/>
              <a:gd name="T4" fmla="*/ 2147483647 w 1469"/>
              <a:gd name="T5" fmla="*/ 2147483647 h 1318"/>
              <a:gd name="T6" fmla="*/ 2147483647 w 1469"/>
              <a:gd name="T7" fmla="*/ 2147483647 h 1318"/>
              <a:gd name="T8" fmla="*/ 2147483647 w 1469"/>
              <a:gd name="T9" fmla="*/ 2147483647 h 1318"/>
              <a:gd name="T10" fmla="*/ 2147483647 w 1469"/>
              <a:gd name="T11" fmla="*/ 2147483647 h 1318"/>
              <a:gd name="T12" fmla="*/ 2147483647 w 1469"/>
              <a:gd name="T13" fmla="*/ 2147483647 h 1318"/>
              <a:gd name="T14" fmla="*/ 2147483647 w 1469"/>
              <a:gd name="T15" fmla="*/ 2147483647 h 1318"/>
              <a:gd name="T16" fmla="*/ 2147483647 w 1469"/>
              <a:gd name="T17" fmla="*/ 2147483647 h 1318"/>
              <a:gd name="T18" fmla="*/ 2147483647 w 1469"/>
              <a:gd name="T19" fmla="*/ 2147483647 h 1318"/>
              <a:gd name="T20" fmla="*/ 0 w 1469"/>
              <a:gd name="T21" fmla="*/ 2147483647 h 13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69"/>
              <a:gd name="T34" fmla="*/ 0 h 1318"/>
              <a:gd name="T35" fmla="*/ 1469 w 1469"/>
              <a:gd name="T36" fmla="*/ 1318 h 131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69" h="1318">
                <a:moveTo>
                  <a:pt x="0" y="1318"/>
                </a:moveTo>
                <a:lnTo>
                  <a:pt x="1080" y="0"/>
                </a:lnTo>
                <a:lnTo>
                  <a:pt x="1120" y="25"/>
                </a:lnTo>
                <a:lnTo>
                  <a:pt x="1194" y="90"/>
                </a:lnTo>
                <a:lnTo>
                  <a:pt x="1250" y="141"/>
                </a:lnTo>
                <a:lnTo>
                  <a:pt x="1310" y="202"/>
                </a:lnTo>
                <a:lnTo>
                  <a:pt x="1346" y="255"/>
                </a:lnTo>
                <a:lnTo>
                  <a:pt x="1395" y="312"/>
                </a:lnTo>
                <a:lnTo>
                  <a:pt x="1469" y="417"/>
                </a:lnTo>
                <a:lnTo>
                  <a:pt x="1353" y="492"/>
                </a:lnTo>
                <a:lnTo>
                  <a:pt x="0" y="1318"/>
                </a:lnTo>
                <a:close/>
              </a:path>
            </a:pathLst>
          </a:custGeom>
          <a:solidFill>
            <a:srgbClr val="FA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3505200" y="3424238"/>
            <a:ext cx="152400" cy="157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fa-IR" sz="3600" kern="10"/>
              <a:t>0</a:t>
            </a:r>
          </a:p>
        </p:txBody>
      </p:sp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4648200" y="4794250"/>
            <a:ext cx="200025" cy="311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fa-IR" sz="3600" kern="10"/>
              <a:t>10</a:t>
            </a:r>
          </a:p>
        </p:txBody>
      </p:sp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4191000" y="3581400"/>
            <a:ext cx="128588" cy="23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fa-IR" sz="3600" kern="10"/>
              <a:t>4</a:t>
            </a:r>
          </a:p>
        </p:txBody>
      </p:sp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4519613" y="3957638"/>
            <a:ext cx="128587" cy="2333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fa-IR" sz="3600" kern="10"/>
              <a:t>6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209800" y="1143000"/>
            <a:ext cx="1981200" cy="762000"/>
          </a:xfrm>
          <a:prstGeom prst="wedgeRoundRectCallout">
            <a:avLst>
              <a:gd name="adj1" fmla="val 35338"/>
              <a:gd name="adj2" fmla="val 117083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0"/>
              </a:spcBef>
            </a:pPr>
            <a:r>
              <a:rPr lang="fa-I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4-0 دقیقه</a:t>
            </a: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</a:pPr>
            <a:r>
              <a:rPr lang="fa-I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اگر احیاء شروع شود احتمال آسیب مغزی کم  است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4648200" y="1219200"/>
            <a:ext cx="1981200" cy="762000"/>
          </a:xfrm>
          <a:prstGeom prst="wedgeRoundRectCallout">
            <a:avLst>
              <a:gd name="adj1" fmla="val -39662"/>
              <a:gd name="adj2" fmla="val 150417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0" eaLnBrk="1" hangingPunct="1">
              <a:lnSpc>
                <a:spcPct val="120000"/>
              </a:lnSpc>
              <a:spcBef>
                <a:spcPct val="0"/>
              </a:spcBef>
            </a:pPr>
            <a:r>
              <a:rPr lang="fa-I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6-4 دقیقه</a:t>
            </a:r>
          </a:p>
          <a:p>
            <a:pPr algn="r" rtl="0" eaLnBrk="1" hangingPunct="1">
              <a:lnSpc>
                <a:spcPct val="120000"/>
              </a:lnSpc>
              <a:spcBef>
                <a:spcPct val="0"/>
              </a:spcBef>
            </a:pPr>
            <a:r>
              <a:rPr lang="fa-I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آسیب مغزی ممکن است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6248400" y="2438400"/>
            <a:ext cx="1981200" cy="762000"/>
          </a:xfrm>
          <a:prstGeom prst="wedgeRoundRectCallout">
            <a:avLst>
              <a:gd name="adj1" fmla="val -86458"/>
              <a:gd name="adj2" fmla="val 55417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0" eaLnBrk="1" hangingPunct="1">
              <a:lnSpc>
                <a:spcPct val="120000"/>
              </a:lnSpc>
              <a:spcBef>
                <a:spcPct val="0"/>
              </a:spcBef>
            </a:pPr>
            <a:r>
              <a:rPr lang="fa-I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10-6 دقیقه</a:t>
            </a:r>
          </a:p>
          <a:p>
            <a:pPr algn="r" rtl="0" eaLnBrk="1" hangingPunct="1">
              <a:lnSpc>
                <a:spcPct val="120000"/>
              </a:lnSpc>
              <a:spcBef>
                <a:spcPct val="0"/>
              </a:spcBef>
            </a:pPr>
            <a:r>
              <a:rPr lang="fa-I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آسیب مغزی احتمال  دارد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3581400" y="3513138"/>
            <a:ext cx="2724150" cy="2640012"/>
          </a:xfrm>
          <a:custGeom>
            <a:avLst/>
            <a:gdLst>
              <a:gd name="T0" fmla="*/ 0 w 1716"/>
              <a:gd name="T1" fmla="*/ 2147483647 h 1663"/>
              <a:gd name="T2" fmla="*/ 2147483647 w 1716"/>
              <a:gd name="T3" fmla="*/ 0 h 1663"/>
              <a:gd name="T4" fmla="*/ 2147483647 w 1716"/>
              <a:gd name="T5" fmla="*/ 2147483647 h 1663"/>
              <a:gd name="T6" fmla="*/ 2147483647 w 1716"/>
              <a:gd name="T7" fmla="*/ 2147483647 h 1663"/>
              <a:gd name="T8" fmla="*/ 2147483647 w 1716"/>
              <a:gd name="T9" fmla="*/ 2147483647 h 1663"/>
              <a:gd name="T10" fmla="*/ 2147483647 w 1716"/>
              <a:gd name="T11" fmla="*/ 2147483647 h 1663"/>
              <a:gd name="T12" fmla="*/ 2147483647 w 1716"/>
              <a:gd name="T13" fmla="*/ 2147483647 h 1663"/>
              <a:gd name="T14" fmla="*/ 2147483647 w 1716"/>
              <a:gd name="T15" fmla="*/ 2147483647 h 1663"/>
              <a:gd name="T16" fmla="*/ 2147483647 w 1716"/>
              <a:gd name="T17" fmla="*/ 2147483647 h 1663"/>
              <a:gd name="T18" fmla="*/ 2147483647 w 1716"/>
              <a:gd name="T19" fmla="*/ 2147483647 h 1663"/>
              <a:gd name="T20" fmla="*/ 2147483647 w 1716"/>
              <a:gd name="T21" fmla="*/ 2147483647 h 1663"/>
              <a:gd name="T22" fmla="*/ 2147483647 w 1716"/>
              <a:gd name="T23" fmla="*/ 2147483647 h 1663"/>
              <a:gd name="T24" fmla="*/ 2147483647 w 1716"/>
              <a:gd name="T25" fmla="*/ 2147483647 h 1663"/>
              <a:gd name="T26" fmla="*/ 2147483647 w 1716"/>
              <a:gd name="T27" fmla="*/ 2147483647 h 1663"/>
              <a:gd name="T28" fmla="*/ 2147483647 w 1716"/>
              <a:gd name="T29" fmla="*/ 2147483647 h 1663"/>
              <a:gd name="T30" fmla="*/ 2147483647 w 1716"/>
              <a:gd name="T31" fmla="*/ 2147483647 h 1663"/>
              <a:gd name="T32" fmla="*/ 2147483647 w 1716"/>
              <a:gd name="T33" fmla="*/ 2147483647 h 1663"/>
              <a:gd name="T34" fmla="*/ 0 w 1716"/>
              <a:gd name="T35" fmla="*/ 2147483647 h 166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16"/>
              <a:gd name="T55" fmla="*/ 0 h 1663"/>
              <a:gd name="T56" fmla="*/ 1716 w 1716"/>
              <a:gd name="T57" fmla="*/ 1663 h 166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16" h="1663">
                <a:moveTo>
                  <a:pt x="0" y="899"/>
                </a:moveTo>
                <a:lnTo>
                  <a:pt x="1477" y="0"/>
                </a:lnTo>
                <a:lnTo>
                  <a:pt x="1533" y="88"/>
                </a:lnTo>
                <a:lnTo>
                  <a:pt x="1582" y="190"/>
                </a:lnTo>
                <a:lnTo>
                  <a:pt x="1612" y="276"/>
                </a:lnTo>
                <a:lnTo>
                  <a:pt x="1636" y="331"/>
                </a:lnTo>
                <a:lnTo>
                  <a:pt x="1648" y="379"/>
                </a:lnTo>
                <a:lnTo>
                  <a:pt x="1672" y="443"/>
                </a:lnTo>
                <a:lnTo>
                  <a:pt x="1687" y="525"/>
                </a:lnTo>
                <a:lnTo>
                  <a:pt x="1696" y="577"/>
                </a:lnTo>
                <a:lnTo>
                  <a:pt x="1708" y="671"/>
                </a:lnTo>
                <a:lnTo>
                  <a:pt x="1716" y="791"/>
                </a:lnTo>
                <a:lnTo>
                  <a:pt x="1716" y="867"/>
                </a:lnTo>
                <a:lnTo>
                  <a:pt x="1708" y="1003"/>
                </a:lnTo>
                <a:lnTo>
                  <a:pt x="1668" y="1203"/>
                </a:lnTo>
                <a:lnTo>
                  <a:pt x="1582" y="1453"/>
                </a:lnTo>
                <a:lnTo>
                  <a:pt x="1486" y="1663"/>
                </a:lnTo>
                <a:lnTo>
                  <a:pt x="0" y="899"/>
                </a:lnTo>
                <a:close/>
              </a:path>
            </a:pathLst>
          </a:custGeom>
          <a:gradFill rotWithShape="1">
            <a:gsLst>
              <a:gs pos="0">
                <a:srgbClr val="333333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6553200" y="4267200"/>
            <a:ext cx="2168525" cy="979488"/>
          </a:xfrm>
          <a:prstGeom prst="wedgeRoundRectCallout">
            <a:avLst>
              <a:gd name="adj1" fmla="val -75403"/>
              <a:gd name="adj2" fmla="val -17583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0" eaLnBrk="1" hangingPunct="1">
              <a:lnSpc>
                <a:spcPct val="130000"/>
              </a:lnSpc>
              <a:spcBef>
                <a:spcPct val="0"/>
              </a:spcBef>
            </a:pPr>
            <a:r>
              <a:rPr lang="fa-I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بیش از 10دقیقه</a:t>
            </a:r>
          </a:p>
          <a:p>
            <a:pPr algn="r" rtl="0" eaLnBrk="1" hangingPunct="1">
              <a:lnSpc>
                <a:spcPct val="130000"/>
              </a:lnSpc>
              <a:spcBef>
                <a:spcPct val="0"/>
              </a:spcBef>
            </a:pPr>
            <a:r>
              <a:rPr lang="fa-I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آسیب شدید مغزی یا مرگ مغزی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981868" y="6324600"/>
            <a:ext cx="7204076" cy="4001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fa-IR" sz="20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شانس زنده ماندن به ازاء هر </a:t>
            </a:r>
            <a:r>
              <a:rPr lang="fa-IR" sz="20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1 دقیقه </a:t>
            </a:r>
            <a:r>
              <a:rPr lang="fa-IR" sz="20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عدم درمان </a:t>
            </a:r>
            <a:r>
              <a:rPr lang="fa-IR" sz="20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7 تا 10 درصدکاهش </a:t>
            </a:r>
            <a:r>
              <a:rPr lang="fa-IR" sz="20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می یابد</a:t>
            </a:r>
            <a:endParaRPr lang="en-US" sz="20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1143000"/>
            <a:ext cx="9144000" cy="762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017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058" y="76200"/>
            <a:ext cx="6135687" cy="12192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" indent="0" algn="ctr">
              <a:buNone/>
            </a:pPr>
            <a:r>
              <a:rPr lang="fa-IR" sz="32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anose="00000400000000000000" pitchFamily="2" charset="-78"/>
              </a:rPr>
              <a:t>زنجیره بقا در اطفال و بزرگسالان</a:t>
            </a:r>
          </a:p>
          <a:p>
            <a:pPr marL="45720" indent="0" algn="ctr">
              <a:buNone/>
            </a:pPr>
            <a:r>
              <a:rPr lang="en-US" sz="32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B Nazanin" panose="00000400000000000000" pitchFamily="2" charset="-78"/>
              </a:rPr>
              <a:t>Chain Of Survival</a:t>
            </a:r>
            <a:endParaRPr lang="fa-IR" sz="32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36" y="1524000"/>
            <a:ext cx="8642733" cy="533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9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610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094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3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ارزیابی صحنه</a:t>
            </a:r>
            <a:endParaRPr lang="fa-IR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43" y="1371600"/>
            <a:ext cx="8229600" cy="4724400"/>
          </a:xfrm>
        </p:spPr>
        <p:txBody>
          <a:bodyPr>
            <a:normAutofit/>
          </a:bodyPr>
          <a:lstStyle/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cs typeface="B Nazanin" panose="00000400000000000000" pitchFamily="2" charset="-78"/>
              </a:rPr>
              <a:t>ایمنی</a:t>
            </a: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cs typeface="B Nazanin" panose="00000400000000000000" pitchFamily="2" charset="-78"/>
              </a:rPr>
              <a:t>استفاده از تجهیزات حفاظت فردی(</a:t>
            </a:r>
            <a:r>
              <a:rPr lang="en-US" b="1" dirty="0" smtClean="0">
                <a:cs typeface="B Nazanin" panose="00000400000000000000" pitchFamily="2" charset="-78"/>
              </a:rPr>
              <a:t>BSI</a:t>
            </a:r>
            <a:r>
              <a:rPr lang="fa-IR" b="1" dirty="0" smtClean="0">
                <a:cs typeface="B Nazanin" panose="00000400000000000000" pitchFamily="2" charset="-78"/>
              </a:rPr>
              <a:t>)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73829"/>
            <a:ext cx="73914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3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ارزیابی بیمار</a:t>
            </a:r>
            <a:endParaRPr lang="fa-IR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724400"/>
          </a:xfrm>
        </p:spPr>
        <p:txBody>
          <a:bodyPr>
            <a:normAutofit fontScale="92500"/>
          </a:bodyPr>
          <a:lstStyle/>
          <a:p>
            <a:pPr marL="114300" indent="0" algn="just">
              <a:lnSpc>
                <a:spcPct val="150000"/>
              </a:lnSpc>
              <a:buClr>
                <a:srgbClr val="FF0000"/>
              </a:buClr>
              <a:buNone/>
            </a:pPr>
            <a:r>
              <a:rPr lang="fa-IR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1- پاسخدهی</a:t>
            </a:r>
          </a:p>
          <a:p>
            <a:pPr marL="114300" indent="0" algn="just">
              <a:lnSpc>
                <a:spcPct val="150000"/>
              </a:lnSpc>
              <a:buClr>
                <a:srgbClr val="FF0000"/>
              </a:buClr>
              <a:buNone/>
            </a:pPr>
            <a:r>
              <a:rPr lang="fa-IR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2- ارزیابی همزمان تنفس و نبض</a:t>
            </a: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dirty="0">
                <a:cs typeface="B Nazanin" panose="00000400000000000000" pitchFamily="2" charset="-78"/>
              </a:rPr>
              <a:t>مصدوم دارای </a:t>
            </a:r>
            <a:r>
              <a:rPr lang="en-US" dirty="0">
                <a:cs typeface="B Nazanin" panose="00000400000000000000" pitchFamily="2" charset="-78"/>
              </a:rPr>
              <a:t>Gasping  </a:t>
            </a:r>
            <a:r>
              <a:rPr lang="fa-IR" dirty="0" smtClean="0">
                <a:cs typeface="B Nazanin" panose="00000400000000000000" pitchFamily="2" charset="-78"/>
              </a:rPr>
              <a:t> را </a:t>
            </a:r>
            <a:r>
              <a:rPr lang="fa-IR" dirty="0">
                <a:cs typeface="B Nazanin" panose="00000400000000000000" pitchFamily="2" charset="-78"/>
              </a:rPr>
              <a:t>مانند حالتی که تنفس وجود ندارد درمان  کنید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کنترل نبض در بزرگسالان (شریان کاروتید)</a:t>
            </a:r>
            <a:endParaRPr lang="fa-IR" dirty="0">
              <a:cs typeface="B Nazanin" panose="00000400000000000000" pitchFamily="2" charset="-78"/>
            </a:endParaRPr>
          </a:p>
          <a:p>
            <a:pPr marL="11430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fa-I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مهم: مدت زمان چک تنفس و نبض </a:t>
            </a:r>
            <a:r>
              <a:rPr lang="fa-I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حداکثر</a:t>
            </a:r>
          </a:p>
          <a:p>
            <a:pPr marL="11430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fa-I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                            </a:t>
            </a:r>
            <a:r>
              <a:rPr lang="fa-I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10 </a:t>
            </a:r>
            <a:r>
              <a:rPr lang="fa-I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ثانیه</a:t>
            </a:r>
          </a:p>
          <a:p>
            <a:pPr marL="11430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fa-IR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3- درخواست کمک</a:t>
            </a:r>
            <a:endParaRPr lang="fa-IR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3733799" cy="267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0"/>
            <a:ext cx="3110311" cy="763526"/>
          </a:xfrm>
          <a:ln>
            <a:solidFill>
              <a:schemeClr val="bg1"/>
            </a:solidFill>
          </a:ln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شیوه ارتباط</a:t>
            </a:r>
            <a:endParaRPr lang="en-US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1341243" y="2218867"/>
            <a:ext cx="2503170" cy="1083221"/>
          </a:xfrm>
        </p:spPr>
        <p:txBody>
          <a:bodyPr>
            <a:normAutofit fontScale="92500" lnSpcReduction="10000"/>
          </a:bodyPr>
          <a:lstStyle/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2400" b="1" dirty="0">
                <a:solidFill>
                  <a:srgbClr val="000000"/>
                </a:solidFill>
                <a:latin typeface="xbniloofar" charset="0"/>
                <a:ea typeface="Calibri" panose="020F0502020204030204" pitchFamily="34" charset="0"/>
                <a:cs typeface="B Nazanin" panose="00000400000000000000" pitchFamily="2" charset="-78"/>
              </a:rPr>
              <a:t>احترام متقابل</a:t>
            </a:r>
            <a:endParaRPr lang="en-US" altLang="en-US" sz="2400" b="1" dirty="0">
              <a:cs typeface="B Nazanin" panose="00000400000000000000" pitchFamily="2" charset="-78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2400" b="1" dirty="0">
                <a:solidFill>
                  <a:srgbClr val="000000"/>
                </a:solidFill>
                <a:latin typeface="xbniloofar" charset="0"/>
                <a:ea typeface="Calibri" panose="020F0502020204030204" pitchFamily="34" charset="0"/>
                <a:cs typeface="B Nazanin" panose="00000400000000000000" pitchFamily="2" charset="-78"/>
              </a:rPr>
              <a:t>گفتگوی انتقادی</a:t>
            </a:r>
            <a:endParaRPr lang="en-US" altLang="en-US" sz="2400" b="1" dirty="0">
              <a:cs typeface="B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5464238" y="2140360"/>
            <a:ext cx="3644490" cy="108322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2400" b="1" dirty="0">
                <a:solidFill>
                  <a:srgbClr val="000000"/>
                </a:solidFill>
                <a:latin typeface="xbniloofar" charset="0"/>
                <a:ea typeface="Calibri" panose="020F0502020204030204" pitchFamily="34" charset="0"/>
                <a:cs typeface="B Nazanin" panose="00000400000000000000" pitchFamily="2" charset="-78"/>
              </a:rPr>
              <a:t>ارتباط در یک حلقه بسته</a:t>
            </a:r>
            <a:endParaRPr lang="en-US" altLang="en-US" sz="2400" b="1" dirty="0">
              <a:cs typeface="B Nazanin" panose="00000400000000000000" pitchFamily="2" charset="-78"/>
            </a:endParaRPr>
          </a:p>
          <a:p>
            <a:pPr marL="457200" indent="-45720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2400" b="1" dirty="0" err="1">
                <a:solidFill>
                  <a:srgbClr val="000000"/>
                </a:solidFill>
                <a:latin typeface="xbniloofar" charset="0"/>
                <a:ea typeface="Calibri" panose="020F0502020204030204" pitchFamily="34" charset="0"/>
                <a:cs typeface="B Nazanin" panose="00000400000000000000" pitchFamily="2" charset="-78"/>
              </a:rPr>
              <a:t>پیام‌های</a:t>
            </a:r>
            <a:r>
              <a:rPr lang="fa-IR" altLang="en-US" sz="2400" b="1" dirty="0">
                <a:solidFill>
                  <a:srgbClr val="000000"/>
                </a:solidFill>
                <a:latin typeface="xbniloofar" charset="0"/>
                <a:ea typeface="Calibri" panose="020F0502020204030204" pitchFamily="34" charset="0"/>
                <a:cs typeface="B Nazanin" panose="00000400000000000000" pitchFamily="2" charset="-78"/>
              </a:rPr>
              <a:t> شفاف</a:t>
            </a:r>
            <a:endParaRPr lang="en-US" altLang="en-US" sz="2400" b="1" dirty="0">
              <a:cs typeface="B Nazanin" panose="00000400000000000000" pitchFamily="2" charset="-78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032387" y="3302087"/>
          <a:ext cx="7973962" cy="260604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375586">
                  <a:extLst>
                    <a:ext uri="{9D8B030D-6E8A-4147-A177-3AD203B41FA5}">
                      <a16:colId xmlns="" xmlns:a16="http://schemas.microsoft.com/office/drawing/2014/main" val="3596116795"/>
                    </a:ext>
                  </a:extLst>
                </a:gridCol>
                <a:gridCol w="6598376">
                  <a:extLst>
                    <a:ext uri="{9D8B030D-6E8A-4147-A177-3AD203B41FA5}">
                      <a16:colId xmlns="" xmlns:a16="http://schemas.microsoft.com/office/drawing/2014/main" val="2231807410"/>
                    </a:ext>
                  </a:extLst>
                </a:gridCol>
              </a:tblGrid>
              <a:tr h="11504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b="1" dirty="0" smtClean="0"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a-IR" sz="2400" b="1" dirty="0" smtClean="0">
                          <a:effectLst/>
                          <a:cs typeface="B Nazanin" panose="00000400000000000000" pitchFamily="2" charset="-78"/>
                        </a:rPr>
                        <a:t>رهبر </a:t>
                      </a:r>
                      <a:r>
                        <a:rPr lang="fa-IR" sz="2400" b="1" dirty="0">
                          <a:effectLst/>
                          <a:cs typeface="B Nazanin" panose="00000400000000000000" pitchFamily="2" charset="-78"/>
                        </a:rPr>
                        <a:t>تیم</a:t>
                      </a:r>
                      <a:endParaRPr lang="en-US" sz="2400" b="1" dirty="0">
                        <a:effectLst/>
                        <a:latin typeface="XB Niloofar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 rtl="1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2000" b="1" baseline="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رهبر در زمان ارائه دستورات هرکدام از اعضای تیم را که مخاطب هستند، به اسم صدا می زند و با وی تماس چشمی برقرار می‌کند.</a:t>
                      </a:r>
                      <a:endParaRPr lang="en-US" sz="2000" b="1" baseline="0" dirty="0">
                        <a:solidFill>
                          <a:schemeClr val="tx1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342900" lvl="0" indent="-342900" algn="just" rtl="1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2000" b="1" baseline="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رهبر فقط زمانی وظیفه‌ی جدیدی را به یک فرد تیم محول می‌کند که مطمئن باشد، وی دستورات را متوجه می‌شود.</a:t>
                      </a:r>
                      <a:endParaRPr lang="en-US" sz="2000" b="1" baseline="0" dirty="0">
                        <a:solidFill>
                          <a:schemeClr val="tx1"/>
                        </a:solidFill>
                        <a:effectLst/>
                        <a:latin typeface="XB Niloofar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0934865"/>
                  </a:ext>
                </a:extLst>
              </a:tr>
              <a:tr h="82297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a-IR" sz="2400" b="1" dirty="0">
                          <a:effectLst/>
                          <a:cs typeface="B Nazanin" panose="00000400000000000000" pitchFamily="2" charset="-78"/>
                        </a:rPr>
                        <a:t>اعضای تیم</a:t>
                      </a:r>
                      <a:endParaRPr lang="en-US" sz="2400" b="1" dirty="0">
                        <a:effectLst/>
                        <a:latin typeface="XB Niloofar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 rtl="1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2000" b="1" baseline="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پس از محول شدن هر وظیفه از طرف رهبر تیم، با تایید کلامی رهبر را از درک خود مطمئن می‌کند. </a:t>
                      </a:r>
                      <a:endParaRPr lang="en-US" sz="2000" b="1" baseline="0" dirty="0">
                        <a:solidFill>
                          <a:schemeClr val="tx1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342900" lvl="0" indent="-342900" algn="just" rtl="1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2000" b="1" baseline="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وقتی وظیفه‌ای را به اتمام رساند، به رهبر تیم می‌گوید.</a:t>
                      </a:r>
                      <a:endParaRPr lang="en-US" sz="2000" b="1" baseline="0" dirty="0">
                        <a:solidFill>
                          <a:schemeClr val="tx1"/>
                        </a:solidFill>
                        <a:effectLst/>
                        <a:latin typeface="XB Niloofar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0408055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8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"/>
            <a:ext cx="607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3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3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شروع احیا</a:t>
            </a:r>
            <a:endParaRPr lang="fa-IR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8229600" cy="377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2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95773744"/>
              </p:ext>
            </p:extLst>
          </p:nvPr>
        </p:nvGraphicFramePr>
        <p:xfrm>
          <a:off x="2667000" y="76200"/>
          <a:ext cx="396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905000"/>
            <a:ext cx="5703570" cy="4800600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2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fa-IR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انتهای جناغ را مشخص کنید</a:t>
            </a:r>
          </a:p>
          <a:p>
            <a:pPr marL="342900" lvl="0" indent="-342900" fontAlgn="base">
              <a:lnSpc>
                <a:spcPct val="2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fa-IR" sz="24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پاشنه </a:t>
            </a:r>
            <a:r>
              <a:rPr lang="fa-IR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دست را روی نیمه تحتانی جناغ قرار دهید</a:t>
            </a:r>
          </a:p>
          <a:p>
            <a:pPr marL="342900" lvl="0" indent="-342900" fontAlgn="base">
              <a:lnSpc>
                <a:spcPct val="2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fa-IR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دست دیگر روی دست اول</a:t>
            </a:r>
          </a:p>
          <a:p>
            <a:pPr marL="342900" lvl="0" indent="-342900" fontAlgn="base">
              <a:lnSpc>
                <a:spcPct val="2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fa-IR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انگشتان لابلای هم یا باز</a:t>
            </a:r>
          </a:p>
          <a:p>
            <a:pPr marL="342900" lvl="0" indent="-342900" fontAlgn="base">
              <a:lnSpc>
                <a:spcPct val="2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fa-IR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بازوها صاف ،آرنج قفل،شانه ها در امتداد دستان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47800"/>
            <a:ext cx="3581399" cy="4523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84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" name="Picture 2" descr="F:\فایل های آموزشی\PROGRAM\Ahadis\810 Hadis 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5638800"/>
            <a:ext cx="4343400" cy="8382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82880" rtl="1"/>
            <a:r>
              <a:rPr lang="fa-IR" sz="20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و هر كس يك انسان را از مرگ نجات دهد مثل اين است كه همه را از مرگ  نجات داده است </a:t>
            </a:r>
            <a:r>
              <a:rPr lang="fa-IR" sz="200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/>
            </a:r>
            <a:br>
              <a:rPr lang="fa-IR" sz="200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</a:br>
            <a:r>
              <a:rPr lang="fa-IR" sz="200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                                                     </a:t>
            </a:r>
            <a:r>
              <a:rPr lang="fa-IR" sz="180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(</a:t>
            </a:r>
            <a:r>
              <a:rPr lang="fa-IR" sz="18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سوره مائده آیه 32</a:t>
            </a:r>
            <a:r>
              <a:rPr lang="fa-IR" sz="180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)</a:t>
            </a:r>
            <a:endParaRPr lang="fa-IR" sz="180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7" name="Picture 2" descr="Image result for ‫آناتومی راههای هوایی‬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505199" cy="1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34658"/>
            <a:ext cx="8686799" cy="5118542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210000"/>
              </a:lnSpc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محکم و سریع فشار </a:t>
            </a:r>
            <a:r>
              <a:rPr lang="fa-I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دهید</a:t>
            </a:r>
          </a:p>
          <a:p>
            <a:pPr marL="0" indent="0" fontAlgn="base">
              <a:lnSpc>
                <a:spcPct val="210000"/>
              </a:lnSpc>
              <a:spcAft>
                <a:spcPct val="0"/>
              </a:spcAft>
              <a:buClr>
                <a:srgbClr val="FF0000"/>
              </a:buClr>
              <a:buSzTx/>
              <a:buNone/>
            </a:pPr>
            <a:r>
              <a:rPr lang="fa-I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1- سرعت </a:t>
            </a:r>
            <a:r>
              <a:rPr lang="fa-I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: </a:t>
            </a:r>
            <a:r>
              <a:rPr lang="fa-I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100 تا 120 </a:t>
            </a:r>
            <a:r>
              <a:rPr lang="fa-I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ماساژ در دقیقه</a:t>
            </a:r>
          </a:p>
          <a:p>
            <a:pPr marL="0" indent="0" fontAlgn="base">
              <a:lnSpc>
                <a:spcPct val="210000"/>
              </a:lnSpc>
              <a:spcAft>
                <a:spcPct val="0"/>
              </a:spcAft>
              <a:buClr>
                <a:srgbClr val="FF0000"/>
              </a:buClr>
              <a:buSzTx/>
              <a:buNone/>
            </a:pPr>
            <a:r>
              <a:rPr lang="fa-IR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2- عمق </a:t>
            </a:r>
            <a:r>
              <a:rPr lang="fa-IR" sz="2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حداقل 5 </a:t>
            </a:r>
            <a:r>
              <a:rPr lang="fa-IR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تا 6 </a:t>
            </a:r>
            <a:r>
              <a:rPr lang="fa-IR" sz="2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سانتي </a:t>
            </a:r>
            <a:r>
              <a:rPr lang="fa-IR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متر</a:t>
            </a:r>
          </a:p>
          <a:p>
            <a:pPr marL="0" lvl="0" indent="0" fontAlgn="base">
              <a:lnSpc>
                <a:spcPct val="210000"/>
              </a:lnSpc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fa-IR" sz="1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در بالغین 5 تا 6 سانتی متر به داخل فشار دهید و در کودکان 2/1 تا 3/1 قطر قدامی خلفی قفسه </a:t>
            </a:r>
            <a:r>
              <a:rPr lang="fa-IR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سینه</a:t>
            </a:r>
            <a:endParaRPr lang="fa-IR" sz="1800" b="1" kern="0" dirty="0" smtClean="0">
              <a:solidFill>
                <a:schemeClr val="tx1"/>
              </a:solidFill>
              <a:latin typeface="Arial"/>
              <a:cs typeface="B Titr" panose="00000700000000000000" pitchFamily="2" charset="-78"/>
            </a:endParaRPr>
          </a:p>
          <a:p>
            <a:pPr marL="0" indent="0" fontAlgn="base">
              <a:lnSpc>
                <a:spcPct val="210000"/>
              </a:lnSpc>
              <a:spcAft>
                <a:spcPct val="0"/>
              </a:spcAft>
              <a:buClr>
                <a:srgbClr val="FF0000"/>
              </a:buClr>
              <a:buSzTx/>
              <a:buNone/>
            </a:pPr>
            <a:r>
              <a:rPr lang="fa-I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3- بدون وقفه </a:t>
            </a:r>
            <a:r>
              <a:rPr lang="fa-IR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(هر </a:t>
            </a:r>
            <a:r>
              <a:rPr lang="fa-IR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2 دقیقه جابجا شویم/حداکثر 10 ثانیه </a:t>
            </a:r>
            <a:r>
              <a:rPr lang="fa-IR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تاخیر)</a:t>
            </a:r>
            <a:endParaRPr lang="fa-IR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0" indent="0" fontAlgn="base">
              <a:lnSpc>
                <a:spcPct val="210000"/>
              </a:lnSpc>
              <a:spcAft>
                <a:spcPct val="0"/>
              </a:spcAft>
              <a:buClr>
                <a:srgbClr val="FF0000"/>
              </a:buClr>
              <a:buSzTx/>
              <a:buNone/>
            </a:pPr>
            <a:r>
              <a:rPr lang="fa-I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4- اجازه </a:t>
            </a:r>
            <a:r>
              <a:rPr lang="fa-I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دهید قفسه سینه به حالت اول باز </a:t>
            </a:r>
            <a:r>
              <a:rPr lang="fa-I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گردد.</a:t>
            </a:r>
          </a:p>
          <a:p>
            <a:pPr marL="0" indent="0" fontAlgn="base">
              <a:lnSpc>
                <a:spcPct val="210000"/>
              </a:lnSpc>
              <a:spcAft>
                <a:spcPct val="0"/>
              </a:spcAft>
              <a:buClr>
                <a:srgbClr val="FF0000"/>
              </a:buClr>
              <a:buSzTx/>
              <a:buNone/>
            </a:pPr>
            <a:r>
              <a:rPr lang="fa-I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5- از </a:t>
            </a:r>
            <a:r>
              <a:rPr lang="fa-I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هایپرونتیله کردن و دادن تنفس های عمیق خودداری کنید</a:t>
            </a:r>
            <a:r>
              <a:rPr lang="fa-I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.</a:t>
            </a:r>
            <a:endParaRPr lang="fa-IR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4343400" cy="354188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54286" y="381000"/>
            <a:ext cx="3962400" cy="1103310"/>
            <a:chOff x="0" y="29024"/>
            <a:chExt cx="3962400" cy="110331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0" y="29024"/>
              <a:ext cx="3962400" cy="1103310"/>
            </a:xfrm>
            <a:prstGeom prst="roundRect">
              <a:avLst/>
            </a:prstGeom>
            <a:ln>
              <a:solidFill>
                <a:schemeClr val="bg1"/>
              </a:solidFill>
            </a:ln>
            <a:sp3d prstMaterial="plastic">
              <a:bevelT w="127000" h="25400" prst="relaxedInse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53859" y="82883"/>
              <a:ext cx="3854682" cy="995592"/>
            </a:xfrm>
            <a:prstGeom prst="rect">
              <a:avLst/>
            </a:prstGeom>
            <a:ln>
              <a:solidFill>
                <a:schemeClr val="bg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75260" tIns="175260" rIns="175260" bIns="175260" numCol="1" spcCol="1270" anchor="ctr" anchorCtr="0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r" defTabSz="2044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600" b="1" i="0" kern="1200" cap="none" spc="0" dirty="0" smtClean="0">
                  <a:ln w="11430"/>
                  <a:solidFill>
                    <a:srgbClr val="FF339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j-lt"/>
                </a:rPr>
                <a:t>Compressions</a:t>
              </a:r>
              <a:endParaRPr lang="fa-IR" sz="4600" b="1" kern="1200" cap="none" spc="0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45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744" y="381000"/>
            <a:ext cx="6512511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28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روش برداشتن فشار از روی ورید اجوف تحتانی برای ماساژ قلبی در مادران باردار</a:t>
            </a:r>
            <a:endParaRPr lang="fa-IR" sz="28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4" name="Content Placeholder 3" descr="http://pourgarmrodi.persiangig.com/image/CPR/CPR%20Pregnancy/Picture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1981200"/>
            <a:ext cx="4267200" cy="411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pourgarmrodi.persiangig.com/image/CPR/CPR%20Pregnancy/Picture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057400"/>
            <a:ext cx="4561114" cy="419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7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8343"/>
            <a:ext cx="7467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44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مانیتورینگ</a:t>
            </a:r>
            <a:endParaRPr lang="fa-IR" sz="44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48" y="1676400"/>
            <a:ext cx="8229600" cy="4389120"/>
          </a:xfrm>
        </p:spPr>
        <p:txBody>
          <a:bodyPr/>
          <a:lstStyle/>
          <a:p>
            <a:pPr marL="0" lvl="0" indent="0" algn="l" rtl="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C0504D"/>
              </a:buClr>
              <a:buSzPct val="85000"/>
              <a:buNone/>
              <a:defRPr/>
            </a:pPr>
            <a:r>
              <a:rPr lang="en-US" sz="28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rhythms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 pulseless cardiac arrest: </a:t>
            </a:r>
          </a:p>
          <a:p>
            <a:pPr lvl="0" algn="l" rtl="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C0504D"/>
              </a:buClr>
              <a:buSzPct val="850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Ventricular fibrillation (VF) </a:t>
            </a:r>
          </a:p>
          <a:p>
            <a:pPr lvl="0" algn="l" rtl="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C0504D"/>
              </a:buClr>
              <a:buSzPct val="850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Rapid ventricular tachycardia(VT)</a:t>
            </a:r>
          </a:p>
          <a:p>
            <a:pPr lvl="0" algn="l" rtl="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C0504D"/>
              </a:buClr>
              <a:buSzPct val="850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Pulseless electrical activity (PEA)</a:t>
            </a:r>
          </a:p>
          <a:p>
            <a:pPr lvl="0" algn="l" rtl="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C0504D"/>
              </a:buClr>
              <a:buSzPct val="850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Asystole</a:t>
            </a:r>
            <a:endParaRPr lang="fa-I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3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78669498"/>
              </p:ext>
            </p:extLst>
          </p:nvPr>
        </p:nvGraphicFramePr>
        <p:xfrm>
          <a:off x="2895600" y="-76200"/>
          <a:ext cx="3429000" cy="845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914400"/>
            <a:ext cx="8535140" cy="2590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0" y="5943600"/>
            <a:ext cx="7162800" cy="9144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70" y="4828371"/>
            <a:ext cx="6248399" cy="1093458"/>
          </a:xfrm>
        </p:spPr>
      </p:pic>
      <p:grpSp>
        <p:nvGrpSpPr>
          <p:cNvPr id="9" name="Diagram group"/>
          <p:cNvGrpSpPr/>
          <p:nvPr/>
        </p:nvGrpSpPr>
        <p:grpSpPr>
          <a:xfrm>
            <a:off x="2857870" y="3887122"/>
            <a:ext cx="3429000" cy="842400"/>
            <a:chOff x="0" y="1710"/>
            <a:chExt cx="3429000" cy="842400"/>
          </a:xfrm>
          <a:scene3d>
            <a:camera prst="orthographicFront" zoom="82000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1" name="Group 10"/>
            <p:cNvGrpSpPr/>
            <p:nvPr/>
          </p:nvGrpSpPr>
          <p:grpSpPr>
            <a:xfrm>
              <a:off x="0" y="1710"/>
              <a:ext cx="3429000" cy="842400"/>
              <a:chOff x="0" y="1710"/>
              <a:chExt cx="3429000" cy="842400"/>
            </a:xfrm>
            <a:scene3d>
              <a:camera prst="orthographicFront" zoom="82000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2" name="Rounded Rectangle 11"/>
              <p:cNvSpPr/>
              <p:nvPr/>
            </p:nvSpPr>
            <p:spPr>
              <a:xfrm>
                <a:off x="0" y="1710"/>
                <a:ext cx="3429000" cy="842400"/>
              </a:xfrm>
              <a:prstGeom prst="roundRect">
                <a:avLst/>
              </a:prstGeom>
              <a:ln/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" name="Rounded Rectangle 4"/>
              <p:cNvSpPr/>
              <p:nvPr/>
            </p:nvSpPr>
            <p:spPr>
              <a:xfrm>
                <a:off x="41123" y="42833"/>
                <a:ext cx="3346754" cy="760154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lvl="0" algn="ctr" defTabSz="12446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400" b="1" i="0" kern="1200" dirty="0" smtClean="0">
                    <a:ln w="11430"/>
                    <a:solidFill>
                      <a:srgbClr val="FF3399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PEA</a:t>
                </a:r>
                <a:r>
                  <a:rPr lang="en-US" sz="4400" b="1" i="0" kern="1200" dirty="0" smtClean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 </a:t>
                </a:r>
                <a:endParaRPr lang="fa-IR" sz="4400" b="1" kern="120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2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8230313" cy="1219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371600"/>
            <a:ext cx="4876800" cy="885632"/>
          </a:xfrm>
          <a:solidFill>
            <a:srgbClr val="FFFF00"/>
          </a:solidFill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fa-IR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n-ea"/>
                <a:cs typeface="B Titr" panose="00000700000000000000" pitchFamily="2" charset="-78"/>
              </a:rPr>
              <a:t>فعالیت </a:t>
            </a:r>
            <a:r>
              <a:rPr lang="fa-I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n-ea"/>
                <a:cs typeface="B Titr" panose="00000700000000000000" pitchFamily="2" charset="-78"/>
              </a:rPr>
              <a:t>الکتریکی </a:t>
            </a:r>
            <a:r>
              <a:rPr lang="fa-IR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n-ea"/>
                <a:cs typeface="B Titr" panose="00000700000000000000" pitchFamily="2" charset="-78"/>
              </a:rPr>
              <a:t>بدون </a:t>
            </a:r>
            <a:r>
              <a:rPr lang="fa-I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n-ea"/>
                <a:cs typeface="B Titr" panose="00000700000000000000" pitchFamily="2" charset="-78"/>
              </a:rPr>
              <a:t>نبض</a:t>
            </a:r>
            <a:endParaRPr lang="fa-I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>
          <a:xfrm>
            <a:off x="783771" y="2362200"/>
            <a:ext cx="7620000" cy="393192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marL="45720" indent="0">
              <a:lnSpc>
                <a:spcPct val="200000"/>
              </a:lnSpc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ریتمی که در مانیتورینگ مصدوم فعالیت الکتریکی وجود داشته ولی قلب فعالیت مکانیکی ندارد و هیچ خونی توسط قلب پمپ نمی شود(</a:t>
            </a:r>
            <a:r>
              <a:rPr lang="fa-IR" sz="2400" b="1" dirty="0" smtClean="0">
                <a:solidFill>
                  <a:srgbClr val="FF0000"/>
                </a:solidFill>
                <a:cs typeface="B Nazanin" pitchFamily="2" charset="-78"/>
              </a:rPr>
              <a:t>نبض وجود ندارد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)</a:t>
            </a:r>
          </a:p>
          <a:p>
            <a:pPr marL="45720" indent="0" algn="ctr">
              <a:lnSpc>
                <a:spcPct val="200000"/>
              </a:lnSpc>
              <a:buNone/>
            </a:pPr>
            <a:r>
              <a:rPr lang="fa-IR" sz="3600" b="1" dirty="0" smtClean="0">
                <a:solidFill>
                  <a:srgbClr val="7030A0"/>
                </a:solidFill>
                <a:cs typeface="B Nazanin" pitchFamily="2" charset="-78"/>
              </a:rPr>
              <a:t>درمان این ریتم هم مانند آسیستول می باشد.</a:t>
            </a:r>
            <a:endParaRPr lang="fa-IR" sz="3600" b="1" dirty="0">
              <a:solidFill>
                <a:srgbClr val="7030A0"/>
              </a:solidFill>
              <a:cs typeface="B Nazanin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306" y="178254"/>
            <a:ext cx="7467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ASYSTOL &amp; PEA</a:t>
            </a:r>
            <a:endParaRPr lang="fa-IR" sz="44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17196"/>
            <a:ext cx="4595812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9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753" y="139547"/>
            <a:ext cx="7467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ASYSTOL &amp; PEA</a:t>
            </a:r>
            <a:endParaRPr lang="fa-IR" sz="44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860606"/>
              </p:ext>
            </p:extLst>
          </p:nvPr>
        </p:nvGraphicFramePr>
        <p:xfrm>
          <a:off x="4576196" y="1676400"/>
          <a:ext cx="4534753" cy="4053840"/>
        </p:xfrm>
        <a:graphic>
          <a:graphicData uri="http://schemas.openxmlformats.org/drawingml/2006/table">
            <a:tbl>
              <a:tblPr rtl="1" firstRow="1" bandRow="1">
                <a:tableStyleId>{073A0DAA-6AF3-43AB-8588-CEC1D06C72B9}</a:tableStyleId>
              </a:tblPr>
              <a:tblGrid>
                <a:gridCol w="4534753"/>
              </a:tblGrid>
              <a:tr h="39624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anose="00000400000000000000" pitchFamily="2" charset="-78"/>
                        </a:rPr>
                        <a:t>کیفیت </a:t>
                      </a:r>
                      <a:r>
                        <a:rPr lang="en-US" dirty="0" smtClean="0">
                          <a:cs typeface="B Nazanin" panose="00000400000000000000" pitchFamily="2" charset="-78"/>
                        </a:rPr>
                        <a:t>CPR</a:t>
                      </a:r>
                      <a:endParaRPr lang="fa-IR" dirty="0">
                        <a:cs typeface="B Nazanin" panose="00000400000000000000" pitchFamily="2" charset="-78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r" rtl="1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a-IR" dirty="0" smtClean="0">
                          <a:cs typeface="B Nazanin" panose="00000400000000000000" pitchFamily="2" charset="-78"/>
                        </a:rPr>
                        <a:t>محکم</a:t>
                      </a:r>
                      <a:r>
                        <a:rPr lang="fa-IR" baseline="0" dirty="0" smtClean="0">
                          <a:cs typeface="B Nazanin" panose="00000400000000000000" pitchFamily="2" charset="-78"/>
                        </a:rPr>
                        <a:t> فشار دهید(حداقل 2 اینچ یا 5 سانتیمتر) و سریع(حداقل 100 تا 120 بار در دقیقه)و اجازه برگشت کامل قفسه سینه را بدهید.</a:t>
                      </a:r>
                    </a:p>
                    <a:p>
                      <a:pPr marL="285750" indent="-285750" algn="r" rtl="1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a-IR" baseline="0" dirty="0" smtClean="0">
                          <a:cs typeface="B Nazanin" panose="00000400000000000000" pitchFamily="2" charset="-78"/>
                        </a:rPr>
                        <a:t>فواصل بین کمپریشن ها را به حداقل برسانید.</a:t>
                      </a:r>
                    </a:p>
                    <a:p>
                      <a:pPr marL="285750" indent="-285750" algn="r" rtl="1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a-IR" baseline="0" dirty="0" smtClean="0">
                          <a:cs typeface="B Nazanin" panose="00000400000000000000" pitchFamily="2" charset="-78"/>
                        </a:rPr>
                        <a:t>از اعمال تهویه زیاد پرهیز کنید.</a:t>
                      </a:r>
                    </a:p>
                    <a:p>
                      <a:pPr marL="285750" indent="-285750" algn="r" rtl="1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a-IR" baseline="0" dirty="0" smtClean="0">
                          <a:cs typeface="B Nazanin" panose="00000400000000000000" pitchFamily="2" charset="-78"/>
                        </a:rPr>
                        <a:t>فرد کمپرشن دهنده را هر دو ذقیقه یا در صورت خستگی زودتر تعویض کنید.</a:t>
                      </a:r>
                    </a:p>
                    <a:p>
                      <a:pPr marL="285750" indent="-285750" algn="r" rtl="1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a-IR" baseline="0" dirty="0" smtClean="0">
                          <a:cs typeface="B Nazanin" panose="00000400000000000000" pitchFamily="2" charset="-78"/>
                        </a:rPr>
                        <a:t>در صورت نبودن راه هوایی پیشرفته،نسبت 30 کمپریشن به 2 تنفس را رعایت کنید.</a:t>
                      </a:r>
                    </a:p>
                    <a:p>
                      <a:pPr marL="285750" indent="-285750" algn="r" rtl="1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a-IR" baseline="0" dirty="0" smtClean="0">
                          <a:cs typeface="B Nazanin" panose="00000400000000000000" pitchFamily="2" charset="-78"/>
                        </a:rPr>
                        <a:t>کاپنوگرافی نوع کمی و موجی شکل</a:t>
                      </a:r>
                    </a:p>
                    <a:p>
                      <a:pPr marL="285750" indent="-285750" algn="r" rtl="1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a-IR" baseline="0" dirty="0" smtClean="0">
                          <a:cs typeface="B Nazanin" panose="00000400000000000000" pitchFamily="2" charset="-78"/>
                        </a:rPr>
                        <a:t>درصورت کم بودن یا نزولی بودن مقدار </a:t>
                      </a:r>
                      <a:r>
                        <a:rPr lang="en-US" baseline="0" dirty="0" smtClean="0">
                          <a:cs typeface="B Nazanin" panose="00000400000000000000" pitchFamily="2" charset="-78"/>
                        </a:rPr>
                        <a:t>PETco2</a:t>
                      </a:r>
                      <a:r>
                        <a:rPr lang="fa-IR" baseline="0" dirty="0" smtClean="0">
                          <a:cs typeface="B Nazanin" panose="00000400000000000000" pitchFamily="2" charset="-78"/>
                        </a:rPr>
                        <a:t> ارزیابی مجدد کیفیت </a:t>
                      </a:r>
                      <a:r>
                        <a:rPr lang="en-US" baseline="0" dirty="0" smtClean="0">
                          <a:cs typeface="B Nazanin" panose="00000400000000000000" pitchFamily="2" charset="-78"/>
                        </a:rPr>
                        <a:t>CPPR</a:t>
                      </a:r>
                      <a:endParaRPr lang="fa-IR" baseline="0" dirty="0" smtClean="0">
                        <a:cs typeface="B Nazanin" panose="00000400000000000000" pitchFamily="2" charset="-78"/>
                      </a:endParaRPr>
                    </a:p>
                    <a:p>
                      <a:pPr marL="285750" indent="-285750" algn="r" rtl="1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endParaRPr lang="fa-IR" dirty="0">
                        <a:cs typeface="B Nazanin" panose="00000400000000000000" pitchFamily="2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4419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5486400" cy="733232"/>
          </a:xfrm>
          <a:effectLst/>
        </p:spPr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fa-IR" sz="32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نکاتی در مورد تزریقات در حین </a:t>
            </a:r>
            <a:r>
              <a:rPr lang="en-US" sz="32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CPR</a:t>
            </a:r>
            <a:endParaRPr lang="fa-IR" sz="32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7696200" cy="5029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fa-IR" b="1" dirty="0" smtClean="0">
                <a:cs typeface="B Titr" panose="00000700000000000000" pitchFamily="2" charset="-78"/>
              </a:rPr>
              <a:t>برقراری سرم نرمال سالین </a:t>
            </a:r>
            <a:r>
              <a:rPr lang="en-US" b="1" dirty="0" smtClean="0">
                <a:cs typeface="B Titr" panose="00000700000000000000" pitchFamily="2" charset="-78"/>
              </a:rPr>
              <a:t>KVO</a:t>
            </a:r>
            <a:endParaRPr lang="fa-IR" b="1" dirty="0" smtClean="0">
              <a:cs typeface="B Titr" panose="00000700000000000000" pitchFamily="2" charset="-78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fa-IR" b="1" dirty="0" smtClean="0">
                <a:cs typeface="B Titr" panose="00000700000000000000" pitchFamily="2" charset="-78"/>
              </a:rPr>
              <a:t>بعد از تزریق دارو </a:t>
            </a:r>
            <a:r>
              <a:rPr lang="en-US" b="1" dirty="0" smtClean="0">
                <a:cs typeface="B Titr" panose="00000700000000000000" pitchFamily="2" charset="-78"/>
              </a:rPr>
              <a:t>20ml</a:t>
            </a:r>
            <a:r>
              <a:rPr lang="fa-IR" b="1" dirty="0" smtClean="0">
                <a:cs typeface="B Titr" panose="00000700000000000000" pitchFamily="2" charset="-78"/>
              </a:rPr>
              <a:t> سرم نرمال سالین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fa-IR" b="1" dirty="0" smtClean="0">
                <a:cs typeface="B Titr" panose="00000700000000000000" pitchFamily="2" charset="-78"/>
              </a:rPr>
              <a:t>بالا نگه داشتن عضو به منظور رسیدن دارو به گردش خون مرکزی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fa-IR" b="1" dirty="0" smtClean="0">
                <a:cs typeface="B Titr" panose="00000700000000000000" pitchFamily="2" charset="-78"/>
              </a:rPr>
              <a:t>دوز دارو برای روش اندوتراکئال 2 تا 2.5 برابر دوز </a:t>
            </a:r>
            <a:r>
              <a:rPr lang="en-US" b="1" dirty="0" smtClean="0">
                <a:cs typeface="B Titr" panose="00000700000000000000" pitchFamily="2" charset="-78"/>
              </a:rPr>
              <a:t>IV</a:t>
            </a:r>
            <a:r>
              <a:rPr lang="fa-IR" b="1" dirty="0" smtClean="0">
                <a:cs typeface="B Titr" panose="00000700000000000000" pitchFamily="2" charset="-78"/>
              </a:rPr>
              <a:t> 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fa-IR" b="1" dirty="0" smtClean="0">
                <a:cs typeface="B Titr" panose="00000700000000000000" pitchFamily="2" charset="-78"/>
              </a:rPr>
              <a:t>در روش </a:t>
            </a:r>
            <a:r>
              <a:rPr lang="en-US" b="1" dirty="0" smtClean="0">
                <a:cs typeface="B Titr" panose="00000700000000000000" pitchFamily="2" charset="-78"/>
              </a:rPr>
              <a:t>ET</a:t>
            </a:r>
            <a:r>
              <a:rPr lang="fa-IR" b="1" dirty="0" smtClean="0">
                <a:cs typeface="B Titr" panose="00000700000000000000" pitchFamily="2" charset="-78"/>
              </a:rPr>
              <a:t> حجم دارو را با آب مقطر یا نرمال سالین به </a:t>
            </a:r>
            <a:r>
              <a:rPr lang="en-US" b="1" dirty="0" smtClean="0">
                <a:cs typeface="B Titr" panose="00000700000000000000" pitchFamily="2" charset="-78"/>
              </a:rPr>
              <a:t>10ml</a:t>
            </a:r>
            <a:r>
              <a:rPr lang="fa-IR" b="1" dirty="0" smtClean="0">
                <a:cs typeface="B Titr" panose="00000700000000000000" pitchFamily="2" charset="-78"/>
              </a:rPr>
              <a:t> رسانده و داخل لوله تراشه ریخته می شود.</a:t>
            </a:r>
            <a:endParaRPr lang="fa-IR" b="1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7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65" name="Group 4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743128" y="1305339"/>
          <a:ext cx="3581400" cy="5562603"/>
        </p:xfrm>
        <a:graphic>
          <a:graphicData uri="http://schemas.openxmlformats.org/drawingml/2006/table">
            <a:tbl>
              <a:tblPr/>
              <a:tblGrid>
                <a:gridCol w="1790700"/>
                <a:gridCol w="1790700"/>
              </a:tblGrid>
              <a:tr h="61806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PATIENT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06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06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1.5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5-10kg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06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10-20kg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06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2.5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20-30kg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06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30-50kg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06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50-70kg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06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70-100kg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06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&gt;100kg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9122" name="Picture 44" descr="3039F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95400"/>
            <a:ext cx="4419600" cy="55626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97757" y="65313"/>
            <a:ext cx="6512511" cy="12191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none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Mitra" panose="00000400000000000000" pitchFamily="2" charset="-78"/>
              </a:rPr>
              <a:t>Laryngeal mask airway (LMA) </a:t>
            </a:r>
            <a:endParaRPr lang="en-US" b="1" cap="none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Homa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780" y="304800"/>
            <a:ext cx="6512511" cy="12954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 rtl="1">
              <a:buClrTx/>
              <a:buNone/>
            </a:pPr>
            <a:r>
              <a:rPr lang="en-US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Mitra" panose="00000400000000000000" pitchFamily="2" charset="-78"/>
              </a:rPr>
              <a:t>Laryngeal mask airway (LMA) </a:t>
            </a:r>
            <a:endParaRPr lang="en-US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880199" y="2708920"/>
            <a:ext cx="6400800" cy="3474720"/>
          </a:xfrm>
          <a:prstGeom prst="rect">
            <a:avLst/>
          </a:prstGeom>
        </p:spPr>
        <p:txBody>
          <a:bodyPr/>
          <a:lstStyle/>
          <a:p>
            <a:pPr marL="45720" indent="0" algn="r" rtl="1">
              <a:buClrTx/>
              <a:buNone/>
            </a:pPr>
            <a:endParaRPr lang="en-US" dirty="0">
              <a:solidFill>
                <a:schemeClr val="tx1"/>
              </a:solidFill>
              <a:cs typeface="B Hom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4" y="2204864"/>
            <a:ext cx="4381331" cy="3905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199184"/>
            <a:ext cx="4788024" cy="3909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71600" y="6273665"/>
            <a:ext cx="292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Open mouth and </a:t>
            </a:r>
            <a:r>
              <a:rPr lang="en-US" dirty="0" smtClean="0"/>
              <a:t>insert</a:t>
            </a:r>
            <a:r>
              <a:rPr lang="fa-IR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(1)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4744" y="6242909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Push against </a:t>
            </a:r>
            <a:r>
              <a:rPr lang="en-US" dirty="0" smtClean="0"/>
              <a:t>palate </a:t>
            </a:r>
            <a:r>
              <a:rPr lang="en-US" dirty="0" smtClean="0">
                <a:solidFill>
                  <a:srgbClr val="FF0000"/>
                </a:solidFill>
              </a:rPr>
              <a:t>(2)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4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609600"/>
            <a:ext cx="7848600" cy="4419600"/>
          </a:xfrm>
        </p:spPr>
        <p:txBody>
          <a:bodyPr>
            <a:normAutofit fontScale="9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" indent="0" algn="ctr">
              <a:buNone/>
            </a:pPr>
            <a: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ACLS</a:t>
            </a:r>
            <a:r>
              <a:rPr lang="en-US" sz="96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</a:p>
          <a:p>
            <a:pPr marL="45720" indent="0">
              <a:buNone/>
            </a:pPr>
            <a:endParaRPr lang="en-US" sz="32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45720" indent="0" algn="ctr">
              <a:buNone/>
            </a:pPr>
            <a:r>
              <a:rPr lang="en-US" sz="32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dvanced </a:t>
            </a:r>
            <a:r>
              <a:rPr lang="en-US" sz="32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ardiac </a:t>
            </a:r>
            <a:r>
              <a:rPr lang="en-US" sz="32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ife </a:t>
            </a:r>
            <a:r>
              <a:rPr lang="en-US" sz="32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upport</a:t>
            </a:r>
          </a:p>
          <a:p>
            <a:pPr marL="45720" indent="0" algn="ctr">
              <a:buNone/>
            </a:pPr>
            <a:r>
              <a:rPr lang="fa-IR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</a:t>
            </a:r>
          </a:p>
          <a:p>
            <a:pPr marL="45720" indent="0" algn="ctr">
              <a:buNone/>
            </a:pPr>
            <a:r>
              <a:rPr lang="fa-IR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fa-IR" sz="3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احیای قلبی- ریوی پیشرفته</a:t>
            </a:r>
          </a:p>
          <a:p>
            <a:pPr marL="45720" indent="0" algn="ctr">
              <a:buNone/>
            </a:pPr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</a:t>
            </a:r>
            <a:endParaRPr lang="en-US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45720" indent="0" algn="ctr">
              <a:buNone/>
            </a:pPr>
            <a:r>
              <a:rPr lang="en-US" sz="3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Batang" panose="02030600000101010101" pitchFamily="18" charset="-127"/>
              </a:rPr>
              <a:t>AHA- 2020</a:t>
            </a:r>
            <a:endParaRPr lang="fa-IR" sz="39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Batang" panose="02030600000101010101" pitchFamily="18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1"/>
            <a:ext cx="4005943" cy="199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410" y="304800"/>
            <a:ext cx="6512511" cy="13716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 rtl="1">
              <a:buClrTx/>
              <a:buNone/>
            </a:pPr>
            <a:r>
              <a:rPr lang="en-US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Mitra" panose="00000400000000000000" pitchFamily="2" charset="-78"/>
              </a:rPr>
              <a:t>Laryngeal mask airway (LMA) </a:t>
            </a:r>
            <a:endParaRPr lang="en-US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880199" y="2708920"/>
            <a:ext cx="6400800" cy="3474720"/>
          </a:xfrm>
          <a:prstGeom prst="rect">
            <a:avLst/>
          </a:prstGeom>
        </p:spPr>
        <p:txBody>
          <a:bodyPr/>
          <a:lstStyle/>
          <a:p>
            <a:pPr marL="45720" indent="0" algn="r" rtl="1">
              <a:buClrTx/>
              <a:buNone/>
            </a:pPr>
            <a:endParaRPr lang="en-US" dirty="0">
              <a:solidFill>
                <a:schemeClr val="tx1"/>
              </a:solidFill>
              <a:cs typeface="B Hom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268"/>
            <a:ext cx="4651648" cy="3830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666" y="2146851"/>
            <a:ext cx="4499992" cy="38463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1600" y="6302154"/>
            <a:ext cx="2970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Push deeper with </a:t>
            </a:r>
            <a:r>
              <a:rPr lang="en-US" dirty="0" smtClean="0"/>
              <a:t>index </a:t>
            </a:r>
            <a:r>
              <a:rPr lang="en-US" dirty="0" smtClean="0">
                <a:solidFill>
                  <a:srgbClr val="FF0000"/>
                </a:solidFill>
              </a:rPr>
              <a:t>(3)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16216" y="6285376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Inflat</a:t>
            </a:r>
            <a:r>
              <a:rPr lang="en-US" dirty="0"/>
              <a:t> </a:t>
            </a:r>
            <a:r>
              <a:rPr lang="en-US" dirty="0" smtClean="0"/>
              <a:t>cuff</a:t>
            </a:r>
            <a:r>
              <a:rPr lang="en-US" dirty="0" smtClean="0">
                <a:solidFill>
                  <a:srgbClr val="FF0000"/>
                </a:solidFill>
              </a:rPr>
              <a:t> (4)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5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16985"/>
            <a:ext cx="7467600" cy="1143000"/>
          </a:xfrm>
        </p:spPr>
        <p:txBody>
          <a:bodyPr anchor="ctr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ASYSTOL &amp; </a:t>
            </a:r>
            <a:r>
              <a:rPr lang="en-US" sz="44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PEA</a:t>
            </a:r>
            <a:br>
              <a:rPr lang="en-US" sz="44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</a:br>
            <a:r>
              <a:rPr lang="fa-IR" sz="32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جستجو در مورد علت های قابل برگشت ارست قلبی</a:t>
            </a:r>
            <a:endParaRPr lang="fa-IR" sz="44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33563"/>
            <a:ext cx="5919787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46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467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VF &amp; </a:t>
            </a:r>
            <a:r>
              <a:rPr lang="en-US" sz="3200" b="1" dirty="0" err="1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pVT</a:t>
            </a:r>
            <a:endParaRPr lang="fa-IR" sz="32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35" y="1752600"/>
            <a:ext cx="7538129" cy="43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9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467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VF &amp; </a:t>
            </a:r>
            <a:r>
              <a:rPr lang="en-US" sz="44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pVT</a:t>
            </a:r>
            <a:endParaRPr lang="fa-IR" sz="44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299" y="1676400"/>
            <a:ext cx="474780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561"/>
            <a:ext cx="8229600" cy="1143000"/>
          </a:xfr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دفیبریلاسیون</a:t>
            </a:r>
            <a:endParaRPr lang="fa-IR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4" name="Picture 2" descr="http://www.buzzle.com/img/articleImages/417729-28413-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10508"/>
            <a:ext cx="4191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43400" y="2209800"/>
            <a:ext cx="4572000" cy="19020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228600" algn="r" rtl="1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cs typeface="B Nazanin" pitchFamily="2" charset="-78"/>
              </a:rPr>
              <a:t>میزان انرژی الکتروشوک:</a:t>
            </a:r>
          </a:p>
          <a:p>
            <a:pPr marL="114300" lvl="0" algn="r" rtl="1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</a:pPr>
            <a:r>
              <a:rPr lang="fa-IR" sz="2400" b="1" dirty="0">
                <a:solidFill>
                  <a:srgbClr val="0070C0"/>
                </a:solidFill>
                <a:cs typeface="B Nazanin" pitchFamily="2" charset="-78"/>
              </a:rPr>
              <a:t>شوک </a:t>
            </a:r>
            <a:r>
              <a:rPr lang="fa-IR" sz="2400" b="1" dirty="0" smtClean="0">
                <a:solidFill>
                  <a:srgbClr val="0070C0"/>
                </a:solidFill>
                <a:cs typeface="B Nazanin" pitchFamily="2" charset="-78"/>
              </a:rPr>
              <a:t>بای فازیک: </a:t>
            </a:r>
            <a:r>
              <a:rPr lang="fa-IR" sz="2400" b="1" dirty="0" smtClean="0">
                <a:solidFill>
                  <a:srgbClr val="FF0000"/>
                </a:solidFill>
                <a:latin typeface="+mj-lt"/>
                <a:cs typeface="B Nazanin" pitchFamily="2" charset="-78"/>
              </a:rPr>
              <a:t>120 تا 200 ژول</a:t>
            </a:r>
            <a:endParaRPr lang="en-US" sz="2400" b="1" dirty="0">
              <a:solidFill>
                <a:srgbClr val="0070C0"/>
              </a:solidFill>
              <a:latin typeface="+mj-lt"/>
              <a:cs typeface="B Nazanin" pitchFamily="2" charset="-78"/>
            </a:endParaRPr>
          </a:p>
          <a:p>
            <a:pPr marL="114300" lvl="0" algn="r" rtl="1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</a:pPr>
            <a:r>
              <a:rPr lang="fa-IR" sz="2400" b="1" dirty="0">
                <a:solidFill>
                  <a:srgbClr val="0070C0"/>
                </a:solidFill>
                <a:cs typeface="B Nazanin" pitchFamily="2" charset="-78"/>
              </a:rPr>
              <a:t>شوک </a:t>
            </a:r>
            <a:r>
              <a:rPr lang="fa-IR" sz="2400" b="1" dirty="0" smtClean="0">
                <a:solidFill>
                  <a:srgbClr val="0070C0"/>
                </a:solidFill>
                <a:cs typeface="B Nazanin" pitchFamily="2" charset="-78"/>
              </a:rPr>
              <a:t>منوفازیک: </a:t>
            </a:r>
            <a:r>
              <a:rPr lang="fa-IR" sz="2400" b="1" dirty="0" smtClean="0">
                <a:solidFill>
                  <a:srgbClr val="FF0000"/>
                </a:solidFill>
                <a:latin typeface="+mj-lt"/>
                <a:cs typeface="B Nazanin" pitchFamily="2" charset="-78"/>
              </a:rPr>
              <a:t>360 ژول</a:t>
            </a:r>
            <a:endParaRPr lang="fa-IR" sz="2400" b="1" dirty="0">
              <a:solidFill>
                <a:srgbClr val="0070C0"/>
              </a:solidFill>
              <a:latin typeface="+mj-lt"/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057400"/>
            <a:ext cx="415519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3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محل گذاشتن پدهای الکتروشوک</a:t>
            </a:r>
            <a:endParaRPr lang="fa-IR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724400" y="2209800"/>
            <a:ext cx="4041775" cy="654843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احتیاطات در هنگام دادن شوک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2" descr="http://codingnews.inhealthcare.com/files/2009/08/defibrillation_electrode_position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057400"/>
            <a:ext cx="297983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724400" y="3048000"/>
            <a:ext cx="4041775" cy="24384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Nazanin" panose="00000400000000000000" pitchFamily="2" charset="-78"/>
              </a:rPr>
              <a:t>بستن اکسیژن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Nazanin" panose="00000400000000000000" pitchFamily="2" charset="-78"/>
              </a:rPr>
              <a:t>استفاده از ژل مخصوص الکتروشوک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Nazanin" panose="00000400000000000000" pitchFamily="2" charset="-78"/>
              </a:rPr>
              <a:t>فاصله گرفتن از مصدوم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2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467600" cy="1143000"/>
          </a:xfrm>
        </p:spPr>
        <p:txBody>
          <a:bodyPr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C00000"/>
                </a:solidFill>
                <a:cs typeface="B Titr" panose="00000700000000000000" pitchFamily="2" charset="-78"/>
              </a:rPr>
              <a:t>VF &amp; </a:t>
            </a:r>
            <a:r>
              <a:rPr lang="en-US" sz="4400" b="1" dirty="0" err="1">
                <a:ln/>
                <a:solidFill>
                  <a:srgbClr val="C00000"/>
                </a:solidFill>
                <a:cs typeface="B Titr" panose="00000700000000000000" pitchFamily="2" charset="-78"/>
              </a:rPr>
              <a:t>pVT</a:t>
            </a:r>
            <a:endParaRPr lang="fa-IR" sz="4400" b="1" dirty="0">
              <a:ln/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0" y="1752601"/>
            <a:ext cx="4572000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467600" cy="1143000"/>
          </a:xfrm>
        </p:spPr>
        <p:txBody>
          <a:bodyPr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C00000"/>
                </a:solidFill>
                <a:cs typeface="B Titr" panose="00000700000000000000" pitchFamily="2" charset="-78"/>
              </a:rPr>
              <a:t>VF &amp; </a:t>
            </a:r>
            <a:r>
              <a:rPr lang="en-US" sz="4400" b="1" dirty="0" err="1">
                <a:ln/>
                <a:solidFill>
                  <a:srgbClr val="C00000"/>
                </a:solidFill>
                <a:cs typeface="B Titr" panose="00000700000000000000" pitchFamily="2" charset="-78"/>
              </a:rPr>
              <a:t>pVT</a:t>
            </a:r>
            <a:endParaRPr lang="fa-IR" sz="4400" b="1" dirty="0">
              <a:ln/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00" y="1752601"/>
            <a:ext cx="4267200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467600" cy="1143000"/>
          </a:xfrm>
        </p:spPr>
        <p:txBody>
          <a:bodyPr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a-IR" sz="4400" b="1" dirty="0" smtClean="0">
                <a:ln/>
                <a:solidFill>
                  <a:srgbClr val="C00000"/>
                </a:solidFill>
                <a:cs typeface="B Titr" panose="00000700000000000000" pitchFamily="2" charset="-78"/>
              </a:rPr>
              <a:t>دارو درمانی در </a:t>
            </a:r>
            <a:r>
              <a:rPr lang="en-US" sz="4400" b="1" dirty="0" smtClean="0">
                <a:ln/>
                <a:solidFill>
                  <a:srgbClr val="C00000"/>
                </a:solidFill>
                <a:cs typeface="B Titr" panose="00000700000000000000" pitchFamily="2" charset="-78"/>
              </a:rPr>
              <a:t>VF</a:t>
            </a:r>
            <a:r>
              <a:rPr lang="fa-IR" sz="4400" b="1" dirty="0" smtClean="0">
                <a:ln/>
                <a:solidFill>
                  <a:srgbClr val="C00000"/>
                </a:solidFill>
                <a:cs typeface="B Titr" panose="00000700000000000000" pitchFamily="2" charset="-78"/>
              </a:rPr>
              <a:t> و </a:t>
            </a:r>
            <a:r>
              <a:rPr lang="en-US" sz="4400" b="1" dirty="0" err="1" smtClean="0">
                <a:ln/>
                <a:solidFill>
                  <a:srgbClr val="C00000"/>
                </a:solidFill>
                <a:cs typeface="B Titr" panose="00000700000000000000" pitchFamily="2" charset="-78"/>
              </a:rPr>
              <a:t>pVT</a:t>
            </a:r>
            <a:endParaRPr lang="fa-IR" sz="4400" b="1" dirty="0">
              <a:ln/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7799" y="2061072"/>
            <a:ext cx="474840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467600" cy="1143000"/>
          </a:xfrm>
        </p:spPr>
        <p:txBody>
          <a:bodyPr anchor="ctr"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a-IR" sz="4400" b="1" dirty="0" smtClean="0">
                <a:ln/>
                <a:solidFill>
                  <a:srgbClr val="C00000"/>
                </a:solidFill>
                <a:cs typeface="B Titr" panose="00000700000000000000" pitchFamily="2" charset="-78"/>
              </a:rPr>
              <a:t>بازگشت گردش خون خود به خودی</a:t>
            </a:r>
            <a:br>
              <a:rPr lang="fa-IR" sz="4400" b="1" dirty="0" smtClean="0">
                <a:ln/>
                <a:solidFill>
                  <a:srgbClr val="C00000"/>
                </a:solidFill>
                <a:cs typeface="B Titr" panose="00000700000000000000" pitchFamily="2" charset="-78"/>
              </a:rPr>
            </a:br>
            <a:r>
              <a:rPr lang="en-US" sz="4400" b="1" dirty="0" smtClean="0">
                <a:ln/>
                <a:solidFill>
                  <a:srgbClr val="C00000"/>
                </a:solidFill>
                <a:cs typeface="B Titr" panose="00000700000000000000" pitchFamily="2" charset="-78"/>
              </a:rPr>
              <a:t>ROSC</a:t>
            </a:r>
            <a:endParaRPr lang="fa-IR" sz="4400" b="1" dirty="0">
              <a:ln/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7" y="1605571"/>
            <a:ext cx="9150427" cy="2607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268" y="4038600"/>
            <a:ext cx="426903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2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  <a:cs typeface="2  Mitra" pitchFamily="2" charset="-78"/>
              </a:rPr>
              <a:t>منابع:</a:t>
            </a:r>
            <a:endParaRPr lang="en-US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2133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6858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685800"/>
            <a:ext cx="23622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856242"/>
            <a:ext cx="2457450" cy="277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3962400"/>
            <a:ext cx="23622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867400" y="3962400"/>
            <a:ext cx="2895600" cy="2438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Basic Life Support (BLS)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Advanced Cardiac Life Support (ACLS)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Pediatric Advanced Life Support (PALS)</a:t>
            </a:r>
          </a:p>
          <a:p>
            <a:pPr algn="l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Cardiopulmonary Resuscitation (CPR) AED, and First Aid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Neonatal Resuscitation Program (NRP)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6"/>
          <p:cNvSpPr>
            <a:spLocks noGrp="1"/>
          </p:cNvSpPr>
          <p:nvPr>
            <p:ph type="title"/>
          </p:nvPr>
        </p:nvSpPr>
        <p:spPr bwMode="auto">
          <a:xfrm>
            <a:off x="381000" y="152400"/>
            <a:ext cx="8305800" cy="114300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 rtl="0">
              <a:buNone/>
              <a:defRPr/>
            </a:pPr>
            <a:r>
              <a:rPr sz="3800" b="1" dirty="0" smtClean="0">
                <a:ln/>
                <a:solidFill>
                  <a:srgbClr val="C00000"/>
                </a:solidFill>
              </a:rPr>
              <a:t>Treatable Causes of Cardiac Arrest:</a:t>
            </a:r>
            <a:br>
              <a:rPr sz="3800" b="1" dirty="0" smtClean="0">
                <a:ln/>
                <a:solidFill>
                  <a:srgbClr val="C00000"/>
                </a:solidFill>
              </a:rPr>
            </a:br>
            <a:r>
              <a:rPr sz="3800" b="1" dirty="0" smtClean="0">
                <a:ln/>
                <a:solidFill>
                  <a:srgbClr val="C00000"/>
                </a:solidFill>
              </a:rPr>
              <a:t> The H's and T's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71" y="1447800"/>
            <a:ext cx="4800600" cy="5410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742950" indent="-742950" algn="l" rtl="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sz="2800" b="1" dirty="0" smtClean="0">
                <a:ln/>
                <a:solidFill>
                  <a:srgbClr val="002060"/>
                </a:solidFill>
                <a:latin typeface="+mj-lt"/>
                <a:cs typeface="B Titr" panose="00000700000000000000" pitchFamily="2" charset="-78"/>
              </a:rPr>
              <a:t>1. Hypoxia</a:t>
            </a:r>
          </a:p>
          <a:p>
            <a:pPr marL="742950" indent="-742950" algn="l" rtl="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sz="2800" b="1" dirty="0" smtClean="0">
                <a:ln/>
                <a:solidFill>
                  <a:srgbClr val="002060"/>
                </a:solidFill>
                <a:latin typeface="+mj-lt"/>
                <a:cs typeface="B Titr" panose="00000700000000000000" pitchFamily="2" charset="-78"/>
              </a:rPr>
              <a:t>2. Hypovolemia</a:t>
            </a:r>
          </a:p>
          <a:p>
            <a:pPr marL="742950" indent="-742950" algn="l" rtl="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sz="2800" b="1" dirty="0" smtClean="0">
                <a:ln/>
                <a:solidFill>
                  <a:srgbClr val="002060"/>
                </a:solidFill>
                <a:latin typeface="+mj-lt"/>
                <a:cs typeface="B Titr" panose="00000700000000000000" pitchFamily="2" charset="-78"/>
              </a:rPr>
              <a:t>3. </a:t>
            </a:r>
            <a:r>
              <a:rPr lang="en-US" sz="2800" b="1" dirty="0" err="1" smtClean="0">
                <a:ln/>
                <a:solidFill>
                  <a:srgbClr val="002060"/>
                </a:solidFill>
                <a:latin typeface="+mj-lt"/>
                <a:cs typeface="B Titr" panose="00000700000000000000" pitchFamily="2" charset="-78"/>
              </a:rPr>
              <a:t>Hydroge</a:t>
            </a:r>
            <a:r>
              <a:rPr lang="en-US" sz="2800" b="1" dirty="0" smtClean="0">
                <a:ln/>
                <a:solidFill>
                  <a:srgbClr val="002060"/>
                </a:solidFill>
                <a:latin typeface="+mj-lt"/>
                <a:cs typeface="B Titr" panose="00000700000000000000" pitchFamily="2" charset="-78"/>
              </a:rPr>
              <a:t> Ion(Acidosis)</a:t>
            </a:r>
          </a:p>
          <a:p>
            <a:pPr marL="742950" indent="-742950" algn="l" rtl="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sz="2800" b="1" dirty="0" smtClean="0">
                <a:ln/>
                <a:solidFill>
                  <a:srgbClr val="002060"/>
                </a:solidFill>
                <a:latin typeface="+mj-lt"/>
                <a:cs typeface="B Titr" panose="00000700000000000000" pitchFamily="2" charset="-78"/>
              </a:rPr>
              <a:t>4. Hypo/ Hyper </a:t>
            </a:r>
            <a:r>
              <a:rPr lang="en-US" sz="2800" b="1" dirty="0" err="1" smtClean="0">
                <a:ln/>
                <a:solidFill>
                  <a:srgbClr val="002060"/>
                </a:solidFill>
                <a:latin typeface="+mj-lt"/>
                <a:cs typeface="B Titr" panose="00000700000000000000" pitchFamily="2" charset="-78"/>
              </a:rPr>
              <a:t>Kalemia</a:t>
            </a:r>
            <a:endParaRPr lang="en-US" sz="2800" b="1" dirty="0" smtClean="0">
              <a:ln/>
              <a:solidFill>
                <a:srgbClr val="002060"/>
              </a:solidFill>
              <a:latin typeface="+mj-lt"/>
              <a:cs typeface="B Titr" panose="00000700000000000000" pitchFamily="2" charset="-78"/>
            </a:endParaRPr>
          </a:p>
          <a:p>
            <a:pPr marL="742950" indent="-742950" algn="l" rtl="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sz="2800" b="1" dirty="0" smtClean="0">
                <a:ln/>
                <a:solidFill>
                  <a:srgbClr val="002060"/>
                </a:solidFill>
                <a:latin typeface="+mj-lt"/>
                <a:cs typeface="B Titr" panose="00000700000000000000" pitchFamily="2" charset="-78"/>
              </a:rPr>
              <a:t>5. Hypothermia</a:t>
            </a:r>
          </a:p>
          <a:p>
            <a:pPr marL="742950" indent="-742950" algn="l" rtl="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sz="2800" b="1" dirty="0" smtClean="0">
                <a:ln/>
                <a:solidFill>
                  <a:srgbClr val="002060"/>
                </a:solidFill>
                <a:latin typeface="+mj-lt"/>
                <a:cs typeface="B Titr" panose="00000700000000000000" pitchFamily="2" charset="-78"/>
              </a:rPr>
              <a:t>6. Hypoglycemia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891967" y="1676400"/>
            <a:ext cx="42520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5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normalizeH="0" baseline="0" noProof="0" dirty="0" smtClean="0">
                <a:ln/>
                <a:solidFill>
                  <a:srgbClr val="7030A0"/>
                </a:solidFill>
                <a:uLnTx/>
                <a:uFillTx/>
                <a:latin typeface="+mj-lt"/>
                <a:cs typeface="B Titr" panose="00000700000000000000" pitchFamily="2" charset="-78"/>
              </a:rPr>
              <a:t>Toxins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5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normalizeH="0" baseline="0" noProof="0" dirty="0" err="1" smtClean="0">
                <a:ln/>
                <a:solidFill>
                  <a:srgbClr val="7030A0"/>
                </a:solidFill>
                <a:uLnTx/>
                <a:uFillTx/>
                <a:latin typeface="+mj-lt"/>
                <a:cs typeface="B Titr" panose="00000700000000000000" pitchFamily="2" charset="-78"/>
              </a:rPr>
              <a:t>Tamponad</a:t>
            </a:r>
            <a:r>
              <a:rPr kumimoji="0" lang="en-US" sz="2800" b="1" i="0" u="none" strike="noStrike" kern="1200" normalizeH="0" baseline="0" noProof="0" dirty="0" smtClean="0">
                <a:ln/>
                <a:solidFill>
                  <a:srgbClr val="7030A0"/>
                </a:solidFill>
                <a:uLnTx/>
                <a:uFillTx/>
                <a:latin typeface="+mj-lt"/>
                <a:cs typeface="B Titr" panose="00000700000000000000" pitchFamily="2" charset="-78"/>
              </a:rPr>
              <a:t>(cardiac) 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5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normalizeH="0" baseline="0" noProof="0" dirty="0" smtClean="0">
                <a:ln/>
                <a:solidFill>
                  <a:srgbClr val="7030A0"/>
                </a:solidFill>
                <a:uLnTx/>
                <a:uFillTx/>
                <a:latin typeface="+mj-lt"/>
                <a:cs typeface="B Titr" panose="00000700000000000000" pitchFamily="2" charset="-78"/>
              </a:rPr>
              <a:t>Tension Pneumothorax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5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normalizeH="0" baseline="0" noProof="0" dirty="0" smtClean="0">
                <a:ln/>
                <a:solidFill>
                  <a:srgbClr val="7030A0"/>
                </a:solidFill>
                <a:uLnTx/>
                <a:uFillTx/>
                <a:latin typeface="+mj-lt"/>
                <a:cs typeface="B Titr" panose="00000700000000000000" pitchFamily="2" charset="-78"/>
              </a:rPr>
              <a:t>Thrombosis(coronary) 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5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normalizeH="0" baseline="0" noProof="0" dirty="0" smtClean="0">
                <a:ln/>
                <a:solidFill>
                  <a:srgbClr val="7030A0"/>
                </a:solidFill>
                <a:uLnTx/>
                <a:uFillTx/>
                <a:latin typeface="+mj-lt"/>
                <a:cs typeface="B Titr" panose="00000700000000000000" pitchFamily="2" charset="-78"/>
              </a:rPr>
              <a:t>Thrombosis(pulmonary)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2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1524000"/>
            <a:ext cx="2971800" cy="1752600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fa-IR" sz="3600" b="1" dirty="0" smtClean="0">
                <a:ln/>
                <a:solidFill>
                  <a:srgbClr val="FF3399"/>
                </a:solidFill>
                <a:cs typeface="B Titr" panose="00000700000000000000" pitchFamily="2" charset="-78"/>
              </a:rPr>
              <a:t>الگوریتم احیای بزرگسالان</a:t>
            </a:r>
            <a:br>
              <a:rPr lang="fa-IR" sz="3600" b="1" dirty="0" smtClean="0">
                <a:ln/>
                <a:solidFill>
                  <a:srgbClr val="FF3399"/>
                </a:solidFill>
                <a:cs typeface="B Titr" panose="00000700000000000000" pitchFamily="2" charset="-78"/>
              </a:rPr>
            </a:br>
            <a:r>
              <a:rPr lang="en-US" sz="3600" b="1" dirty="0" smtClean="0">
                <a:ln/>
                <a:solidFill>
                  <a:srgbClr val="FF3399"/>
                </a:solidFill>
                <a:latin typeface="+mj-lt"/>
                <a:cs typeface="B Titr" panose="00000700000000000000" pitchFamily="2" charset="-78"/>
              </a:rPr>
              <a:t>AHA-2020</a:t>
            </a:r>
            <a:endParaRPr lang="en-US" sz="3600" b="1" dirty="0">
              <a:ln/>
              <a:solidFill>
                <a:srgbClr val="FF3399"/>
              </a:solidFill>
              <a:latin typeface="+mj-lt"/>
              <a:cs typeface="B Titr" panose="000007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78595"/>
              </p:ext>
            </p:extLst>
          </p:nvPr>
        </p:nvGraphicFramePr>
        <p:xfrm>
          <a:off x="0" y="31214"/>
          <a:ext cx="6172200" cy="6826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Document" r:id="rId4" imgW="9717783" imgH="13696337" progId="Word.Document.12">
                  <p:embed/>
                </p:oleObj>
              </mc:Choice>
              <mc:Fallback>
                <p:oleObj name="Document" r:id="rId4" imgW="9717783" imgH="13696337" progId="Word.Document.12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214"/>
                        <a:ext cx="6172200" cy="6826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4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24600" y="1752600"/>
            <a:ext cx="2819400" cy="25699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 rtl="1">
              <a:lnSpc>
                <a:spcPct val="200000"/>
              </a:lnSpc>
            </a:pPr>
            <a:r>
              <a:rPr lang="fa-IR" sz="2800" b="1" dirty="0">
                <a:ln/>
                <a:solidFill>
                  <a:srgbClr val="FF3399"/>
                </a:solidFill>
                <a:cs typeface="B Titr" panose="00000700000000000000" pitchFamily="2" charset="-78"/>
              </a:rPr>
              <a:t>الگوریتم مراقبت بعد از ایست قلبی بزرگسالان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2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6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3200400" y="1066800"/>
            <a:ext cx="2971800" cy="472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5000"/>
              </a:spcBef>
              <a:spcAft>
                <a:spcPct val="25000"/>
              </a:spcAft>
              <a:buClr>
                <a:srgbClr val="FFCC99"/>
              </a:buClr>
              <a:buSzPct val="60000"/>
              <a:buFont typeface="Wingdings" panose="05000000000000000000" pitchFamily="2" charset="2"/>
              <a:buNone/>
            </a:pPr>
            <a:r>
              <a:rPr lang="en-US" sz="9600" b="1" kern="10" dirty="0" smtClean="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044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980049" y="4419600"/>
            <a:ext cx="3694043" cy="7684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1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fa-IR" altLang="en-US" sz="4000" dirty="0" smtClean="0">
                <a:solidFill>
                  <a:srgbClr val="FF0000"/>
                </a:solidFill>
                <a:effectLst/>
                <a:latin typeface="IRNazanin" panose="02000506000000020002" pitchFamily="2" charset="-78"/>
                <a:cs typeface="B Nazanin" panose="00000400000000000000" pitchFamily="2" charset="-78"/>
              </a:rPr>
              <a:t>با تشکر از توجه شما</a:t>
            </a:r>
            <a:endParaRPr lang="en-US" altLang="en-US" sz="4000" dirty="0" smtClean="0">
              <a:solidFill>
                <a:srgbClr val="FF0000"/>
              </a:solidFill>
              <a:effectLst/>
              <a:latin typeface="IRNazanin" panose="02000506000000020002" pitchFamily="2" charset="-78"/>
              <a:cs typeface="B Nazanin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 b="8420"/>
          <a:stretch/>
        </p:blipFill>
        <p:spPr>
          <a:xfrm>
            <a:off x="0" y="18585"/>
            <a:ext cx="9144000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1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3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آمار خارج از کشور</a:t>
            </a:r>
            <a:endParaRPr lang="fa-IR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24400"/>
          </a:xfrm>
        </p:spPr>
        <p:txBody>
          <a:bodyPr>
            <a:normAutofit fontScale="77500" lnSpcReduction="20000"/>
          </a:bodyPr>
          <a:lstStyle/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cs typeface="B Nazanin" panose="00000400000000000000" pitchFamily="2" charset="-78"/>
              </a:rPr>
              <a:t>در </a:t>
            </a:r>
            <a:r>
              <a:rPr lang="fa-IR" b="1" dirty="0">
                <a:cs typeface="B Nazanin" panose="00000400000000000000" pitchFamily="2" charset="-78"/>
              </a:rPr>
              <a:t>سال 2015 </a:t>
            </a:r>
            <a:r>
              <a:rPr lang="fa-IR" b="1" dirty="0" smtClean="0">
                <a:cs typeface="B Nazanin" panose="00000400000000000000" pitchFamily="2" charset="-78"/>
              </a:rPr>
              <a:t>تقریبا </a:t>
            </a:r>
            <a:r>
              <a:rPr lang="fa-IR" b="1" dirty="0">
                <a:cs typeface="B Nazanin" panose="00000400000000000000" pitchFamily="2" charset="-78"/>
              </a:rPr>
              <a:t>۳۵۰٫۰۰۰ بزرگسال در ایالات متحده </a:t>
            </a:r>
            <a:r>
              <a:rPr lang="fa-IR" b="1" dirty="0" smtClean="0">
                <a:cs typeface="B Nazanin" panose="00000400000000000000" pitchFamily="2" charset="-78"/>
              </a:rPr>
              <a:t>ایست قلبی </a:t>
            </a:r>
            <a:r>
              <a:rPr lang="fa-IR" b="1" dirty="0">
                <a:cs typeface="B Nazanin" panose="00000400000000000000" pitchFamily="2" charset="-78"/>
              </a:rPr>
              <a:t>خارج از بیمارستان </a:t>
            </a:r>
            <a:r>
              <a:rPr lang="en-US" b="1" dirty="0" smtClean="0">
                <a:cs typeface="B Nazanin" panose="00000400000000000000" pitchFamily="2" charset="-78"/>
              </a:rPr>
              <a:t>OHCA </a:t>
            </a:r>
            <a:r>
              <a:rPr lang="fa-IR" b="1" dirty="0" smtClean="0">
                <a:cs typeface="B Nazanin" panose="00000400000000000000" pitchFamily="2" charset="-78"/>
              </a:rPr>
              <a:t>را </a:t>
            </a:r>
            <a:r>
              <a:rPr lang="fa-IR" b="1" dirty="0">
                <a:cs typeface="B Nazanin" panose="00000400000000000000" pitchFamily="2" charset="-78"/>
              </a:rPr>
              <a:t>با حضور پرسنل خدمات </a:t>
            </a:r>
            <a:r>
              <a:rPr lang="fa-IR" b="1" dirty="0" smtClean="0">
                <a:cs typeface="B Nazanin" panose="00000400000000000000" pitchFamily="2" charset="-78"/>
              </a:rPr>
              <a:t>فوریتهای پزشکی </a:t>
            </a:r>
            <a:r>
              <a:rPr lang="en-US" b="1" dirty="0" smtClean="0">
                <a:cs typeface="B Nazanin" panose="00000400000000000000" pitchFamily="2" charset="-78"/>
              </a:rPr>
              <a:t>EMS </a:t>
            </a:r>
            <a:r>
              <a:rPr lang="fa-IR" b="1" dirty="0" smtClean="0">
                <a:cs typeface="B Nazanin" panose="00000400000000000000" pitchFamily="2" charset="-78"/>
              </a:rPr>
              <a:t> تجربه </a:t>
            </a:r>
            <a:r>
              <a:rPr lang="fa-IR" b="1" dirty="0">
                <a:cs typeface="B Nazanin" panose="00000400000000000000" pitchFamily="2" charset="-78"/>
              </a:rPr>
              <a:t>کرده </a:t>
            </a:r>
            <a:r>
              <a:rPr lang="fa-IR" b="1" dirty="0" smtClean="0">
                <a:cs typeface="B Nazanin" panose="00000400000000000000" pitchFamily="2" charset="-78"/>
              </a:rPr>
              <a:t>اند.</a:t>
            </a: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cs typeface="B Nazanin" panose="00000400000000000000" pitchFamily="2" charset="-78"/>
              </a:rPr>
              <a:t>با وجود دستاوردهای اخیر، کمتر </a:t>
            </a:r>
            <a:r>
              <a:rPr lang="fa-IR" b="1" dirty="0">
                <a:cs typeface="B Nazanin" panose="00000400000000000000" pitchFamily="2" charset="-78"/>
              </a:rPr>
              <a:t>از 40 ٪ موارد </a:t>
            </a:r>
            <a:r>
              <a:rPr lang="fa-IR" b="1" dirty="0" smtClean="0">
                <a:cs typeface="B Nazanin" panose="00000400000000000000" pitchFamily="2" charset="-78"/>
              </a:rPr>
              <a:t>بزرگسالانی </a:t>
            </a:r>
            <a:r>
              <a:rPr lang="fa-IR" b="1" dirty="0">
                <a:cs typeface="B Nazanin" panose="00000400000000000000" pitchFamily="2" charset="-78"/>
              </a:rPr>
              <a:t>که دچار ارست شده </a:t>
            </a:r>
            <a:r>
              <a:rPr lang="fa-IR" b="1" dirty="0" smtClean="0">
                <a:cs typeface="B Nazanin" panose="00000400000000000000" pitchFamily="2" charset="-78"/>
              </a:rPr>
              <a:t>اند،خدمات</a:t>
            </a:r>
            <a:r>
              <a:rPr lang="en-US" b="1" dirty="0" smtClean="0">
                <a:cs typeface="B Nazanin" panose="00000400000000000000" pitchFamily="2" charset="-78"/>
              </a:rPr>
              <a:t>CPR </a:t>
            </a:r>
            <a:r>
              <a:rPr lang="fa-IR" b="1" dirty="0">
                <a:cs typeface="B Nazanin" panose="00000400000000000000" pitchFamily="2" charset="-78"/>
              </a:rPr>
              <a:t>را توسط افراد </a:t>
            </a:r>
            <a:r>
              <a:rPr lang="fa-IR" b="1" dirty="0" smtClean="0">
                <a:cs typeface="B Nazanin" panose="00000400000000000000" pitchFamily="2" charset="-78"/>
              </a:rPr>
              <a:t>غیر </a:t>
            </a:r>
            <a:r>
              <a:rPr lang="fa-IR" b="1" dirty="0">
                <a:cs typeface="B Nazanin" panose="00000400000000000000" pitchFamily="2" charset="-78"/>
              </a:rPr>
              <a:t>متخصص دریافت کرده اند ، و برای </a:t>
            </a:r>
            <a:r>
              <a:rPr lang="fa-IR" b="1" dirty="0" smtClean="0">
                <a:cs typeface="B Nazanin" panose="00000400000000000000" pitchFamily="2" charset="-78"/>
              </a:rPr>
              <a:t>کمتر از </a:t>
            </a:r>
            <a:r>
              <a:rPr lang="fa-IR" b="1" dirty="0">
                <a:cs typeface="B Nazanin" panose="00000400000000000000" pitchFamily="2" charset="-78"/>
              </a:rPr>
              <a:t>12 ٪ آنها یک </a:t>
            </a:r>
            <a:r>
              <a:rPr lang="fa-IR" b="1" dirty="0" smtClean="0">
                <a:cs typeface="B Nazanin" panose="00000400000000000000" pitchFamily="2" charset="-78"/>
              </a:rPr>
              <a:t>دفیبریلاتور خارجی </a:t>
            </a:r>
            <a:r>
              <a:rPr lang="fa-IR" b="1" dirty="0">
                <a:cs typeface="B Nazanin" panose="00000400000000000000" pitchFamily="2" charset="-78"/>
              </a:rPr>
              <a:t>خودکار </a:t>
            </a:r>
            <a:r>
              <a:rPr lang="en-US" b="1" dirty="0" smtClean="0">
                <a:cs typeface="B Nazanin" panose="00000400000000000000" pitchFamily="2" charset="-78"/>
              </a:rPr>
              <a:t>AED )</a:t>
            </a:r>
            <a:r>
              <a:rPr lang="fa-IR" b="1" dirty="0" smtClean="0">
                <a:cs typeface="B Nazanin" panose="00000400000000000000" pitchFamily="2" charset="-78"/>
              </a:rPr>
              <a:t>) قبل </a:t>
            </a:r>
            <a:r>
              <a:rPr lang="fa-IR" b="1" dirty="0">
                <a:cs typeface="B Nazanin" panose="00000400000000000000" pitchFamily="2" charset="-78"/>
              </a:rPr>
              <a:t>از </a:t>
            </a:r>
            <a:r>
              <a:rPr lang="fa-IR" b="1" dirty="0" smtClean="0">
                <a:cs typeface="B Nazanin" panose="00000400000000000000" pitchFamily="2" charset="-78"/>
              </a:rPr>
              <a:t>ورود </a:t>
            </a:r>
            <a:r>
              <a:rPr lang="en-US" b="1" dirty="0" smtClean="0">
                <a:cs typeface="B Nazanin" panose="00000400000000000000" pitchFamily="2" charset="-78"/>
              </a:rPr>
              <a:t> EMS </a:t>
            </a:r>
            <a:r>
              <a:rPr lang="fa-IR" b="1" dirty="0" smtClean="0">
                <a:cs typeface="B Nazanin" panose="00000400000000000000" pitchFamily="2" charset="-78"/>
              </a:rPr>
              <a:t> اعمال </a:t>
            </a:r>
            <a:r>
              <a:rPr lang="fa-IR" b="1" dirty="0">
                <a:cs typeface="B Nazanin" panose="00000400000000000000" pitchFamily="2" charset="-78"/>
              </a:rPr>
              <a:t>شده است . پس از </a:t>
            </a:r>
            <a:r>
              <a:rPr lang="fa-IR" b="1" dirty="0" smtClean="0">
                <a:cs typeface="B Nazanin" panose="00000400000000000000" pitchFamily="2" charset="-78"/>
              </a:rPr>
              <a:t>پیشرفت های چشمگیر، </a:t>
            </a:r>
            <a:r>
              <a:rPr lang="fa-IR" b="1" dirty="0">
                <a:cs typeface="B Nazanin" panose="00000400000000000000" pitchFamily="2" charset="-78"/>
              </a:rPr>
              <a:t>بقا </a:t>
            </a:r>
            <a:r>
              <a:rPr lang="fa-IR" b="1" dirty="0" smtClean="0">
                <a:cs typeface="B Nazanin" panose="00000400000000000000" pitchFamily="2" charset="-78"/>
              </a:rPr>
              <a:t>در</a:t>
            </a:r>
            <a:r>
              <a:rPr lang="en-US" b="1" dirty="0" smtClean="0">
                <a:cs typeface="B Nazanin" panose="00000400000000000000" pitchFamily="2" charset="-78"/>
              </a:rPr>
              <a:t>(OHCA </a:t>
            </a:r>
            <a:r>
              <a:rPr lang="en-US" b="1" dirty="0">
                <a:cs typeface="B Nazanin" panose="00000400000000000000" pitchFamily="2" charset="-78"/>
              </a:rPr>
              <a:t>) </a:t>
            </a:r>
            <a:r>
              <a:rPr lang="fa-IR" b="1" dirty="0" smtClean="0">
                <a:cs typeface="B Nazanin" panose="00000400000000000000" pitchFamily="2" charset="-78"/>
              </a:rPr>
              <a:t> ایست قلبی خارج از بیمارستان از </a:t>
            </a:r>
            <a:r>
              <a:rPr lang="fa-IR" b="1" dirty="0">
                <a:cs typeface="B Nazanin" panose="00000400000000000000" pitchFamily="2" charset="-78"/>
              </a:rPr>
              <a:t>سال 2012 به </a:t>
            </a:r>
            <a:r>
              <a:rPr lang="fa-IR" b="1" dirty="0" smtClean="0">
                <a:cs typeface="B Nazanin" panose="00000400000000000000" pitchFamily="2" charset="-78"/>
              </a:rPr>
              <a:t>بعد صعود </a:t>
            </a:r>
            <a:r>
              <a:rPr lang="fa-IR" b="1" dirty="0">
                <a:cs typeface="B Nazanin" panose="00000400000000000000" pitchFamily="2" charset="-78"/>
              </a:rPr>
              <a:t>کرده است</a:t>
            </a:r>
            <a:r>
              <a:rPr lang="fa-IR" b="1" dirty="0" smtClean="0">
                <a:cs typeface="B Nazanin" panose="00000400000000000000" pitchFamily="2" charset="-78"/>
              </a:rPr>
              <a:t>.</a:t>
            </a: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>
                <a:cs typeface="B Nazanin" panose="00000400000000000000" pitchFamily="2" charset="-78"/>
              </a:rPr>
              <a:t>علاوه بر این ، تقریبا 1.2 ٪ از بزرگسالان </a:t>
            </a:r>
            <a:r>
              <a:rPr lang="fa-IR" b="1" dirty="0" smtClean="0">
                <a:cs typeface="B Nazanin" panose="00000400000000000000" pitchFamily="2" charset="-78"/>
              </a:rPr>
              <a:t>بستری </a:t>
            </a:r>
            <a:r>
              <a:rPr lang="fa-IR" b="1" dirty="0">
                <a:cs typeface="B Nazanin" panose="00000400000000000000" pitchFamily="2" charset="-78"/>
              </a:rPr>
              <a:t>در </a:t>
            </a:r>
            <a:r>
              <a:rPr lang="fa-IR" b="1" dirty="0" smtClean="0">
                <a:cs typeface="B Nazanin" panose="00000400000000000000" pitchFamily="2" charset="-78"/>
              </a:rPr>
              <a:t>بیمارستان های </a:t>
            </a:r>
            <a:r>
              <a:rPr lang="fa-IR" b="1" dirty="0">
                <a:cs typeface="B Nazanin" panose="00000400000000000000" pitchFamily="2" charset="-78"/>
              </a:rPr>
              <a:t>ایالات متحده از ایست </a:t>
            </a:r>
            <a:r>
              <a:rPr lang="fa-IR" b="1" dirty="0" smtClean="0">
                <a:cs typeface="B Nazanin" panose="00000400000000000000" pitchFamily="2" charset="-78"/>
              </a:rPr>
              <a:t>قلبی داخل </a:t>
            </a:r>
            <a:r>
              <a:rPr lang="fa-IR" b="1" dirty="0">
                <a:cs typeface="B Nazanin" panose="00000400000000000000" pitchFamily="2" charset="-78"/>
              </a:rPr>
              <a:t>بیمارستان </a:t>
            </a:r>
            <a:r>
              <a:rPr lang="en-US" b="1" dirty="0" smtClean="0">
                <a:cs typeface="B Nazanin" panose="00000400000000000000" pitchFamily="2" charset="-78"/>
              </a:rPr>
              <a:t>IHCA )</a:t>
            </a:r>
            <a:r>
              <a:rPr lang="fa-IR" b="1" dirty="0" smtClean="0">
                <a:cs typeface="B Nazanin" panose="00000400000000000000" pitchFamily="2" charset="-78"/>
              </a:rPr>
              <a:t>)رنج می برند</a:t>
            </a:r>
            <a:r>
              <a:rPr lang="fa-IR" b="1" dirty="0">
                <a:cs typeface="B Nazanin" panose="00000400000000000000" pitchFamily="2" charset="-78"/>
              </a:rPr>
              <a:t>. نتایج حاصل از </a:t>
            </a:r>
            <a:r>
              <a:rPr lang="en-US" b="1" dirty="0" smtClean="0">
                <a:cs typeface="B Nazanin" panose="00000400000000000000" pitchFamily="2" charset="-78"/>
              </a:rPr>
              <a:t> (IHCA) </a:t>
            </a:r>
            <a:r>
              <a:rPr lang="fa-IR" b="1" dirty="0" smtClean="0">
                <a:cs typeface="B Nazanin" panose="00000400000000000000" pitchFamily="2" charset="-78"/>
              </a:rPr>
              <a:t>ایست قلبی داخل </a:t>
            </a:r>
            <a:r>
              <a:rPr lang="fa-IR" b="1" dirty="0">
                <a:cs typeface="B Nazanin" panose="00000400000000000000" pitchFamily="2" charset="-78"/>
              </a:rPr>
              <a:t>بیمارستان </a:t>
            </a:r>
            <a:r>
              <a:rPr lang="fa-IR" b="1" dirty="0" smtClean="0">
                <a:cs typeface="B Nazanin" panose="00000400000000000000" pitchFamily="2" charset="-78"/>
              </a:rPr>
              <a:t>به طورقابل </a:t>
            </a:r>
            <a:r>
              <a:rPr lang="fa-IR" b="1" dirty="0">
                <a:cs typeface="B Nazanin" panose="00000400000000000000" pitchFamily="2" charset="-78"/>
              </a:rPr>
              <a:t>توجهی </a:t>
            </a:r>
            <a:r>
              <a:rPr lang="fa-IR" b="1" dirty="0" smtClean="0">
                <a:cs typeface="B Nazanin" panose="00000400000000000000" pitchFamily="2" charset="-78"/>
              </a:rPr>
              <a:t>بهتر </a:t>
            </a:r>
            <a:r>
              <a:rPr lang="fa-IR" b="1" dirty="0">
                <a:cs typeface="B Nazanin" panose="00000400000000000000" pitchFamily="2" charset="-78"/>
              </a:rPr>
              <a:t>از نتایج </a:t>
            </a:r>
            <a:r>
              <a:rPr lang="en-US" b="1" dirty="0" smtClean="0">
                <a:cs typeface="B Nazanin" panose="00000400000000000000" pitchFamily="2" charset="-78"/>
              </a:rPr>
              <a:t>OHCA) </a:t>
            </a:r>
            <a:r>
              <a:rPr lang="fa-IR" b="1" dirty="0" smtClean="0">
                <a:cs typeface="B Nazanin" panose="00000400000000000000" pitchFamily="2" charset="-78"/>
              </a:rPr>
              <a:t>) ایست قلبی </a:t>
            </a:r>
            <a:r>
              <a:rPr lang="fa-IR" b="1" dirty="0">
                <a:cs typeface="B Nazanin" panose="00000400000000000000" pitchFamily="2" charset="-78"/>
              </a:rPr>
              <a:t>خارج از بیمارستان </a:t>
            </a:r>
            <a:r>
              <a:rPr lang="fa-IR" b="1" dirty="0" smtClean="0">
                <a:cs typeface="B Nazanin" panose="00000400000000000000" pitchFamily="2" charset="-78"/>
              </a:rPr>
              <a:t>بوده </a:t>
            </a:r>
            <a:r>
              <a:rPr lang="fa-IR" b="1" dirty="0">
                <a:cs typeface="B Nazanin" panose="00000400000000000000" pitchFamily="2" charset="-78"/>
              </a:rPr>
              <a:t>، و نتایج </a:t>
            </a:r>
            <a:r>
              <a:rPr lang="en-US" b="1" dirty="0">
                <a:cs typeface="B Nazanin" panose="00000400000000000000" pitchFamily="2" charset="-78"/>
              </a:rPr>
              <a:t>IHCA </a:t>
            </a:r>
            <a:r>
              <a:rPr lang="fa-IR" b="1" dirty="0" smtClean="0">
                <a:cs typeface="B Nazanin" panose="00000400000000000000" pitchFamily="2" charset="-78"/>
              </a:rPr>
              <a:t> همچنان </a:t>
            </a:r>
            <a:r>
              <a:rPr lang="fa-IR" b="1" dirty="0">
                <a:cs typeface="B Nazanin" panose="00000400000000000000" pitchFamily="2" charset="-78"/>
              </a:rPr>
              <a:t>رو به بهبود می </a:t>
            </a:r>
            <a:r>
              <a:rPr lang="fa-IR" b="1" dirty="0" smtClean="0">
                <a:cs typeface="B Nazanin" panose="00000400000000000000" pitchFamily="2" charset="-78"/>
              </a:rPr>
              <a:t>باشد.</a:t>
            </a:r>
            <a:endParaRPr lang="fa-IR" b="1" dirty="0">
              <a:cs typeface="B Nazanin" panose="00000400000000000000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3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آمار داخل کشور</a:t>
            </a:r>
            <a:endParaRPr lang="fa-IR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24400"/>
          </a:xfrm>
        </p:spPr>
        <p:txBody>
          <a:bodyPr>
            <a:normAutofit fontScale="85000" lnSpcReduction="20000"/>
          </a:bodyPr>
          <a:lstStyle/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cs typeface="B Nazanin" panose="00000400000000000000" pitchFamily="2" charset="-78"/>
              </a:rPr>
              <a:t>در </a:t>
            </a:r>
            <a:r>
              <a:rPr lang="fa-IR" b="1" dirty="0">
                <a:cs typeface="B Nazanin" panose="00000400000000000000" pitchFamily="2" charset="-78"/>
              </a:rPr>
              <a:t>سال </a:t>
            </a:r>
            <a:r>
              <a:rPr lang="fa-IR" b="1" dirty="0" smtClean="0">
                <a:cs typeface="B Nazanin" panose="00000400000000000000" pitchFamily="2" charset="-78"/>
              </a:rPr>
              <a:t>1398تقریبا ۳7۰٫۰۰۰ آمار فوتی         54 درصد مربوط به </a:t>
            </a:r>
            <a:r>
              <a:rPr lang="en-US" b="1" dirty="0" smtClean="0">
                <a:cs typeface="B Nazanin" panose="00000400000000000000" pitchFamily="2" charset="-78"/>
              </a:rPr>
              <a:t>OHCA</a:t>
            </a:r>
            <a:r>
              <a:rPr lang="fa-IR" b="1" dirty="0" smtClean="0">
                <a:cs typeface="B Nazanin" panose="00000400000000000000" pitchFamily="2" charset="-78"/>
              </a:rPr>
              <a:t> </a:t>
            </a: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cs typeface="B Nazanin" panose="00000400000000000000" pitchFamily="2" charset="-78"/>
              </a:rPr>
              <a:t>                                                                        46درصد مربوط به </a:t>
            </a:r>
            <a:r>
              <a:rPr lang="en-US" b="1" dirty="0">
                <a:cs typeface="B Nazanin" panose="00000400000000000000" pitchFamily="2" charset="-78"/>
              </a:rPr>
              <a:t>IHCA</a:t>
            </a:r>
            <a:r>
              <a:rPr lang="fa-IR" b="1" dirty="0" smtClean="0">
                <a:cs typeface="B Nazanin" panose="00000400000000000000" pitchFamily="2" charset="-78"/>
              </a:rPr>
              <a:t>    </a:t>
            </a: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cs typeface="B Nazanin" panose="00000400000000000000" pitchFamily="2" charset="-78"/>
              </a:rPr>
              <a:t>آمار تهران:</a:t>
            </a: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cs typeface="B Nazanin" panose="00000400000000000000" pitchFamily="2" charset="-78"/>
              </a:rPr>
              <a:t>از بین  54درصد </a:t>
            </a:r>
            <a:r>
              <a:rPr lang="en-US" b="1" dirty="0">
                <a:cs typeface="B Nazanin" panose="00000400000000000000" pitchFamily="2" charset="-78"/>
              </a:rPr>
              <a:t>OHCA</a:t>
            </a:r>
            <a:r>
              <a:rPr lang="fa-IR" b="1" dirty="0">
                <a:cs typeface="B Nazanin" panose="00000400000000000000" pitchFamily="2" charset="-78"/>
              </a:rPr>
              <a:t> </a:t>
            </a:r>
            <a:r>
              <a:rPr lang="fa-IR" b="1" dirty="0" smtClean="0">
                <a:cs typeface="B Nazanin" panose="00000400000000000000" pitchFamily="2" charset="-78"/>
              </a:rPr>
              <a:t>    تنها 38درصد با</a:t>
            </a:r>
            <a:r>
              <a:rPr lang="en-US" b="1" dirty="0">
                <a:cs typeface="B Nazanin" panose="00000400000000000000" pitchFamily="2" charset="-78"/>
              </a:rPr>
              <a:t> </a:t>
            </a:r>
            <a:r>
              <a:rPr lang="en-US" b="1" dirty="0" smtClean="0">
                <a:cs typeface="B Nazanin" panose="00000400000000000000" pitchFamily="2" charset="-78"/>
              </a:rPr>
              <a:t>EMS</a:t>
            </a:r>
            <a:r>
              <a:rPr lang="fa-IR" b="1" dirty="0" smtClean="0">
                <a:cs typeface="B Nazanin" panose="00000400000000000000" pitchFamily="2" charset="-78"/>
              </a:rPr>
              <a:t> تماس داشته و7/8 احیای موفق ثبت شده است</a:t>
            </a:r>
            <a:endParaRPr lang="fa-IR" b="1" dirty="0">
              <a:cs typeface="B Nazanin" panose="00000400000000000000" pitchFamily="2" charset="-78"/>
            </a:endParaRP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cs typeface="B Nazanin" panose="00000400000000000000" pitchFamily="2" charset="-78"/>
              </a:rPr>
              <a:t>از بین 46 درصد </a:t>
            </a:r>
            <a:r>
              <a:rPr lang="en-US" b="1" dirty="0">
                <a:cs typeface="B Nazanin" panose="00000400000000000000" pitchFamily="2" charset="-78"/>
              </a:rPr>
              <a:t>IHCA</a:t>
            </a:r>
            <a:r>
              <a:rPr lang="fa-IR" b="1" dirty="0">
                <a:cs typeface="B Nazanin" panose="00000400000000000000" pitchFamily="2" charset="-78"/>
              </a:rPr>
              <a:t> </a:t>
            </a:r>
            <a:r>
              <a:rPr lang="fa-IR" b="1" dirty="0" smtClean="0">
                <a:cs typeface="B Nazanin" panose="00000400000000000000" pitchFamily="2" charset="-78"/>
              </a:rPr>
              <a:t>     تنها 16/7  درصد احیای موفق ثبت شده است</a:t>
            </a: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cs typeface="B Nazanin" panose="00000400000000000000" pitchFamily="2" charset="-78"/>
              </a:rPr>
              <a:t>آمار احیای موفق ایالت فلورید:</a:t>
            </a: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cs typeface="B Nazanin" panose="00000400000000000000" pitchFamily="2" charset="-78"/>
              </a:rPr>
              <a:t>OHCA</a:t>
            </a:r>
            <a:r>
              <a:rPr lang="fa-IR" b="1" dirty="0" smtClean="0">
                <a:cs typeface="B Nazanin" panose="00000400000000000000" pitchFamily="2" charset="-78"/>
              </a:rPr>
              <a:t>       </a:t>
            </a:r>
            <a:r>
              <a:rPr lang="fa-IR" b="1" dirty="0">
                <a:cs typeface="B Nazanin" panose="00000400000000000000" pitchFamily="2" charset="-78"/>
              </a:rPr>
              <a:t>احیای موفق </a:t>
            </a:r>
            <a:r>
              <a:rPr lang="fa-IR" b="1" dirty="0" smtClean="0">
                <a:cs typeface="B Nazanin" panose="00000400000000000000" pitchFamily="2" charset="-78"/>
              </a:rPr>
              <a:t>13/4%</a:t>
            </a:r>
          </a:p>
          <a:p>
            <a:pPr marL="571500" indent="-4572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cs typeface="B Nazanin" panose="00000400000000000000" pitchFamily="2" charset="-78"/>
              </a:rPr>
              <a:t>IHCA</a:t>
            </a:r>
            <a:r>
              <a:rPr lang="fa-IR" b="1" dirty="0" smtClean="0">
                <a:cs typeface="B Nazanin" panose="00000400000000000000" pitchFamily="2" charset="-78"/>
              </a:rPr>
              <a:t>        احیای موفق 38/2%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3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anose="00000700000000000000" pitchFamily="2" charset="-78"/>
              </a:rPr>
              <a:t>رده بندی سنی در احیا</a:t>
            </a:r>
            <a:endParaRPr lang="fa-IR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24400"/>
          </a:xfrm>
        </p:spPr>
        <p:txBody>
          <a:bodyPr>
            <a:normAutofit/>
          </a:bodyPr>
          <a:lstStyle/>
          <a:p>
            <a:pPr marL="114300" indent="0" algn="just">
              <a:lnSpc>
                <a:spcPct val="200000"/>
              </a:lnSpc>
              <a:buClr>
                <a:srgbClr val="FF0000"/>
              </a:buClr>
              <a:buNone/>
            </a:pP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1- نوزادان (از بدو تولد تا 28 روز)</a:t>
            </a:r>
          </a:p>
          <a:p>
            <a:pPr marL="114300" indent="0" algn="just">
              <a:lnSpc>
                <a:spcPct val="200000"/>
              </a:lnSpc>
              <a:buClr>
                <a:srgbClr val="FF0000"/>
              </a:buClr>
              <a:buNone/>
            </a:pP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2- شیرخواران (از یک ماه تا یک سال)</a:t>
            </a:r>
          </a:p>
          <a:p>
            <a:pPr marL="114300" indent="0" algn="just">
              <a:lnSpc>
                <a:spcPct val="200000"/>
              </a:lnSpc>
              <a:buClr>
                <a:srgbClr val="FF0000"/>
              </a:buClr>
              <a:buNone/>
            </a:pP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3- کودکان (از یک سال تا مرز بلوغ)</a:t>
            </a:r>
          </a:p>
          <a:p>
            <a:pPr marL="114300" indent="0" algn="just">
              <a:lnSpc>
                <a:spcPct val="200000"/>
              </a:lnSpc>
              <a:buClr>
                <a:srgbClr val="FF0000"/>
              </a:buClr>
              <a:buNone/>
            </a:pP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4- بزرگسالان</a:t>
            </a:r>
            <a:endParaRPr lang="fa-I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8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996" y="152400"/>
            <a:ext cx="8415604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3984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610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67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2855</TotalTime>
  <Words>1280</Words>
  <Application>Microsoft Office PowerPoint</Application>
  <PresentationFormat>On-screen Show (4:3)</PresentationFormat>
  <Paragraphs>200</Paragraphs>
  <Slides>44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6" baseType="lpstr">
      <vt:lpstr>2  Mitra</vt:lpstr>
      <vt:lpstr>2  Titr</vt:lpstr>
      <vt:lpstr>Arial</vt:lpstr>
      <vt:lpstr>B Homa</vt:lpstr>
      <vt:lpstr>B Mitra</vt:lpstr>
      <vt:lpstr>B Nazanin</vt:lpstr>
      <vt:lpstr>B Titr</vt:lpstr>
      <vt:lpstr>Batang</vt:lpstr>
      <vt:lpstr>Calibri</vt:lpstr>
      <vt:lpstr>Constantia</vt:lpstr>
      <vt:lpstr>Georgia</vt:lpstr>
      <vt:lpstr>IRNazanin</vt:lpstr>
      <vt:lpstr>Majalla UI</vt:lpstr>
      <vt:lpstr>Symbol</vt:lpstr>
      <vt:lpstr>Times New Roman</vt:lpstr>
      <vt:lpstr>Traditional Arabic</vt:lpstr>
      <vt:lpstr>Wingdings</vt:lpstr>
      <vt:lpstr>Wingdings 2</vt:lpstr>
      <vt:lpstr>XB Niloofar</vt:lpstr>
      <vt:lpstr>xbniloofar</vt:lpstr>
      <vt:lpstr>Flow</vt:lpstr>
      <vt:lpstr>Document</vt:lpstr>
      <vt:lpstr>PowerPoint Presentation</vt:lpstr>
      <vt:lpstr>و هر كس يك انسان را از مرگ نجات دهد مثل اين است كه همه را از مرگ  نجات داده است                                                       (سوره مائده آیه 32)</vt:lpstr>
      <vt:lpstr>PowerPoint Presentation</vt:lpstr>
      <vt:lpstr>منابع:</vt:lpstr>
      <vt:lpstr>آمار خارج از کشور</vt:lpstr>
      <vt:lpstr>آمار داخل کشور</vt:lpstr>
      <vt:lpstr>رده بندی سنی در احیا</vt:lpstr>
      <vt:lpstr>PowerPoint Presentation</vt:lpstr>
      <vt:lpstr>PowerPoint Presentation</vt:lpstr>
      <vt:lpstr>علت های شایع ایست قلبی</vt:lpstr>
      <vt:lpstr>PowerPoint Presentation</vt:lpstr>
      <vt:lpstr>PowerPoint Presentation</vt:lpstr>
      <vt:lpstr>PowerPoint Presentation</vt:lpstr>
      <vt:lpstr>ارزیابی صحنه</vt:lpstr>
      <vt:lpstr>ارزیابی بیمار</vt:lpstr>
      <vt:lpstr>شیوه ارتباط</vt:lpstr>
      <vt:lpstr>PowerPoint Presentation</vt:lpstr>
      <vt:lpstr>شروع احیا</vt:lpstr>
      <vt:lpstr>PowerPoint Presentation</vt:lpstr>
      <vt:lpstr>PowerPoint Presentation</vt:lpstr>
      <vt:lpstr>روش برداشتن فشار از روی ورید اجوف تحتانی برای ماساژ قلبی در مادران باردار</vt:lpstr>
      <vt:lpstr>مانیتورینگ</vt:lpstr>
      <vt:lpstr>PowerPoint Presentation</vt:lpstr>
      <vt:lpstr>فعالیت الکتریکی بدون نبض</vt:lpstr>
      <vt:lpstr>ASYSTOL &amp; PEA</vt:lpstr>
      <vt:lpstr>ASYSTOL &amp; PEA</vt:lpstr>
      <vt:lpstr>نکاتی در مورد تزریقات در حین CPR</vt:lpstr>
      <vt:lpstr>PowerPoint Presentation</vt:lpstr>
      <vt:lpstr>Laryngeal mask airway (LMA) </vt:lpstr>
      <vt:lpstr>Laryngeal mask airway (LMA) </vt:lpstr>
      <vt:lpstr>ASYSTOL &amp; PEA جستجو در مورد علت های قابل برگشت ارست قلبی</vt:lpstr>
      <vt:lpstr>VF &amp; pVT</vt:lpstr>
      <vt:lpstr>VF &amp; pVT</vt:lpstr>
      <vt:lpstr>دفیبریلاسیون</vt:lpstr>
      <vt:lpstr>محل گذاشتن پدهای الکتروشوک</vt:lpstr>
      <vt:lpstr>VF &amp; pVT</vt:lpstr>
      <vt:lpstr>VF &amp; pVT</vt:lpstr>
      <vt:lpstr>دارو درمانی در VF و pVT</vt:lpstr>
      <vt:lpstr>بازگشت گردش خون خود به خودی ROSC</vt:lpstr>
      <vt:lpstr>Treatable Causes of Cardiac Arrest:  The H's and T's </vt:lpstr>
      <vt:lpstr>الگوریتم احیای بزرگسالان AHA-2020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احیای قلبی – ریوی پایه         BASIC LIFE SUPPORT</dc:title>
  <dc:creator>Novin Pendar</dc:creator>
  <cp:lastModifiedBy>MRT www.Win2Farsi.com</cp:lastModifiedBy>
  <cp:revision>208</cp:revision>
  <dcterms:created xsi:type="dcterms:W3CDTF">2006-08-16T00:00:00Z</dcterms:created>
  <dcterms:modified xsi:type="dcterms:W3CDTF">2021-05-01T18:04:23Z</dcterms:modified>
</cp:coreProperties>
</file>